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258" r:id="rId7"/>
    <p:sldId id="332" r:id="rId8"/>
    <p:sldId id="259" r:id="rId9"/>
    <p:sldId id="333" r:id="rId10"/>
    <p:sldId id="334" r:id="rId11"/>
    <p:sldId id="335" r:id="rId12"/>
    <p:sldId id="365" r:id="rId13"/>
    <p:sldId id="346" r:id="rId14"/>
    <p:sldId id="374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5" r:id="rId24"/>
    <p:sldId id="376" r:id="rId25"/>
    <p:sldId id="377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351" r:id="rId49"/>
    <p:sldId id="402" r:id="rId5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52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4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64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2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8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5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20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48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81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2492-0AFA-4C90-BD0A-9606ED8D6988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1B49-4942-4D59-8992-6A435491E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60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58537" y="1122363"/>
            <a:ext cx="9535886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Power BI</a:t>
            </a:r>
            <a:br>
              <a:rPr kumimoji="1" lang="en-US" altLang="ja-JP" dirty="0"/>
            </a:br>
            <a:r>
              <a:rPr lang="ja-JP" altLang="en-US" sz="4800" dirty="0"/>
              <a:t>生データからのレポート作成方法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3600" dirty="0"/>
              <a:t>みかん編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219302"/>
            <a:ext cx="9144000" cy="1038497"/>
          </a:xfrm>
        </p:spPr>
        <p:txBody>
          <a:bodyPr/>
          <a:lstStyle/>
          <a:p>
            <a:r>
              <a:rPr kumimoji="1" lang="en-US" altLang="ja-JP" dirty="0"/>
              <a:t>2022</a:t>
            </a:r>
            <a:r>
              <a:rPr kumimoji="1" lang="ja-JP" altLang="en-US" dirty="0"/>
              <a:t>年 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 </a:t>
            </a:r>
            <a:r>
              <a:rPr kumimoji="1" lang="en-US" altLang="ja-JP" dirty="0"/>
              <a:t>3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r>
              <a:rPr kumimoji="1" lang="en-US" altLang="ja-JP" dirty="0"/>
              <a:t>bianchi57</a:t>
            </a:r>
          </a:p>
        </p:txBody>
      </p:sp>
    </p:spTree>
    <p:extLst>
      <p:ext uri="{BB962C8B-B14F-4D97-AF65-F5344CB8AC3E}">
        <p14:creationId xmlns:p14="http://schemas.microsoft.com/office/powerpoint/2010/main" val="196542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BC8229-3957-55D1-75D1-5BB7FEC2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79" y="1054612"/>
            <a:ext cx="6248161" cy="545425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５．「テーブル</a:t>
            </a:r>
            <a:r>
              <a:rPr lang="en-US" altLang="ja-JP" dirty="0"/>
              <a:t>1</a:t>
            </a:r>
            <a:r>
              <a:rPr lang="ja-JP" altLang="en-US" dirty="0"/>
              <a:t>」を選択し</a:t>
            </a:r>
            <a:r>
              <a:rPr lang="en-US" altLang="ja-JP" dirty="0"/>
              <a:t>OK</a:t>
            </a:r>
            <a:r>
              <a:rPr lang="ja-JP" altLang="en-US" dirty="0"/>
              <a:t>を押す。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1.データ取得</a:t>
            </a:r>
          </a:p>
        </p:txBody>
      </p:sp>
      <p:sp>
        <p:nvSpPr>
          <p:cNvPr id="6" name="下矢印 5"/>
          <p:cNvSpPr/>
          <p:nvPr/>
        </p:nvSpPr>
        <p:spPr>
          <a:xfrm rot="5400000">
            <a:off x="2248393" y="3238936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8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68583C-61E5-F1EF-DC1A-22A617C9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871" y="1000835"/>
            <a:ext cx="2450221" cy="251924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166947B-FE29-D4F6-FCD5-73CB178F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93" y="4658743"/>
            <a:ext cx="4281182" cy="21508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950AED7-F6EB-BB10-13E9-34DB49622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14" y="1054611"/>
            <a:ext cx="2948109" cy="93670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929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６．「データ取得」＞「フォルダ」＞「参照」＞「</a:t>
            </a:r>
            <a:r>
              <a:rPr lang="en-US" altLang="ja-JP" dirty="0"/>
              <a:t>2_</a:t>
            </a:r>
            <a:r>
              <a:rPr lang="ja-JP" altLang="en-US" dirty="0"/>
              <a:t>出席簿」パスを指定し</a:t>
            </a:r>
            <a:r>
              <a:rPr lang="en-US" altLang="ja-JP" dirty="0"/>
              <a:t>OK</a:t>
            </a:r>
            <a:r>
              <a:rPr lang="ja-JP" altLang="en-US" dirty="0"/>
              <a:t>を押す。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1.データ取得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8" y="1054611"/>
            <a:ext cx="2323983" cy="301862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5168" y="4175285"/>
            <a:ext cx="5975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「結合▼」の「▼」を押し「結合および読み込み」選択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262127" y="4175285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「テーブル</a:t>
            </a:r>
            <a:r>
              <a:rPr lang="en-US" altLang="ja-JP" dirty="0"/>
              <a:t>1</a:t>
            </a:r>
            <a:r>
              <a:rPr lang="ja-JP" altLang="en-US" dirty="0"/>
              <a:t>」を選択し「</a:t>
            </a:r>
            <a:r>
              <a:rPr lang="en-US" altLang="ja-JP" dirty="0"/>
              <a:t>OK</a:t>
            </a:r>
            <a:r>
              <a:rPr lang="ja-JP" altLang="en-US" dirty="0"/>
              <a:t>」を押す。</a:t>
            </a:r>
          </a:p>
        </p:txBody>
      </p:sp>
      <p:sp>
        <p:nvSpPr>
          <p:cNvPr id="14" name="下矢印 13"/>
          <p:cNvSpPr/>
          <p:nvPr/>
        </p:nvSpPr>
        <p:spPr>
          <a:xfrm rot="5400000">
            <a:off x="7038867" y="5724612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5400000">
            <a:off x="2018799" y="3731573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6200000">
            <a:off x="2627077" y="1560759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16200000">
            <a:off x="9306437" y="1560759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2573173">
            <a:off x="6168333" y="3260297"/>
            <a:ext cx="290239" cy="110044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 rot="16200000">
            <a:off x="5687550" y="5417737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15">
            <a:extLst>
              <a:ext uri="{FF2B5EF4-FFF2-40B4-BE49-F238E27FC236}">
                <a16:creationId xmlns:a16="http://schemas.microsoft.com/office/drawing/2014/main" id="{ADD6AC78-5999-755B-18BF-3BEF8B95EEEC}"/>
              </a:ext>
            </a:extLst>
          </p:cNvPr>
          <p:cNvSpPr/>
          <p:nvPr/>
        </p:nvSpPr>
        <p:spPr>
          <a:xfrm>
            <a:off x="8438740" y="1017520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115A1C0-B857-76E1-EAD1-A9C43503F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601" y="1054611"/>
            <a:ext cx="2761168" cy="3046014"/>
          </a:xfrm>
          <a:prstGeom prst="rect">
            <a:avLst/>
          </a:prstGeom>
        </p:spPr>
      </p:pic>
      <p:sp>
        <p:nvSpPr>
          <p:cNvPr id="23" name="下矢印 5">
            <a:extLst>
              <a:ext uri="{FF2B5EF4-FFF2-40B4-BE49-F238E27FC236}">
                <a16:creationId xmlns:a16="http://schemas.microsoft.com/office/drawing/2014/main" id="{A4B97C22-82D7-23DE-340A-EC21093E3112}"/>
              </a:ext>
            </a:extLst>
          </p:cNvPr>
          <p:cNvSpPr/>
          <p:nvPr/>
        </p:nvSpPr>
        <p:spPr>
          <a:xfrm rot="19864948">
            <a:off x="4841277" y="3587371"/>
            <a:ext cx="174284" cy="282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6">
            <a:extLst>
              <a:ext uri="{FF2B5EF4-FFF2-40B4-BE49-F238E27FC236}">
                <a16:creationId xmlns:a16="http://schemas.microsoft.com/office/drawing/2014/main" id="{9D623067-A800-F414-BE1B-F2299F69B2A3}"/>
              </a:ext>
            </a:extLst>
          </p:cNvPr>
          <p:cNvSpPr/>
          <p:nvPr/>
        </p:nvSpPr>
        <p:spPr>
          <a:xfrm rot="5400000">
            <a:off x="4709945" y="2003380"/>
            <a:ext cx="180478" cy="272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C7DA5A-7B5E-64B0-98BA-95904E85BC00}"/>
              </a:ext>
            </a:extLst>
          </p:cNvPr>
          <p:cNvSpPr/>
          <p:nvPr/>
        </p:nvSpPr>
        <p:spPr>
          <a:xfrm>
            <a:off x="3984127" y="2049500"/>
            <a:ext cx="620397" cy="180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17">
            <a:extLst>
              <a:ext uri="{FF2B5EF4-FFF2-40B4-BE49-F238E27FC236}">
                <a16:creationId xmlns:a16="http://schemas.microsoft.com/office/drawing/2014/main" id="{DD23DDC7-AA50-1525-8A35-17B7E89CC1D1}"/>
              </a:ext>
            </a:extLst>
          </p:cNvPr>
          <p:cNvSpPr/>
          <p:nvPr/>
        </p:nvSpPr>
        <p:spPr>
          <a:xfrm rot="16200000">
            <a:off x="5879331" y="1560759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1E1F5FD-440D-B2C6-06B1-0101E64DF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766" y="2352676"/>
            <a:ext cx="2948109" cy="946410"/>
          </a:xfrm>
          <a:prstGeom prst="rect">
            <a:avLst/>
          </a:prstGeom>
        </p:spPr>
      </p:pic>
      <p:sp>
        <p:nvSpPr>
          <p:cNvPr id="30" name="下矢印 17">
            <a:extLst>
              <a:ext uri="{FF2B5EF4-FFF2-40B4-BE49-F238E27FC236}">
                <a16:creationId xmlns:a16="http://schemas.microsoft.com/office/drawing/2014/main" id="{F556AE4A-50F1-211E-58B3-3EA91D84CE48}"/>
              </a:ext>
            </a:extLst>
          </p:cNvPr>
          <p:cNvSpPr/>
          <p:nvPr/>
        </p:nvSpPr>
        <p:spPr>
          <a:xfrm rot="5400000">
            <a:off x="9303689" y="2556660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5400000">
            <a:off x="4269341" y="6535400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60B4F4B-F25F-1121-2853-B9F1FD638E3E}"/>
              </a:ext>
            </a:extLst>
          </p:cNvPr>
          <p:cNvSpPr/>
          <p:nvPr/>
        </p:nvSpPr>
        <p:spPr>
          <a:xfrm>
            <a:off x="3288692" y="6660310"/>
            <a:ext cx="935705" cy="134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9D24287-4937-E2FD-6609-0C1693FFE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662" y="4647841"/>
            <a:ext cx="4103801" cy="22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272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7</a:t>
            </a:r>
            <a:r>
              <a:rPr lang="ja-JP" altLang="en-US" dirty="0"/>
              <a:t>．</a:t>
            </a:r>
            <a:r>
              <a:rPr lang="en-US" altLang="ja-JP" dirty="0"/>
              <a:t>Excel</a:t>
            </a:r>
            <a:r>
              <a:rPr lang="ja-JP" altLang="en-US" dirty="0"/>
              <a:t>ブック　を選ぶ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1.データ取得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2D0A04-9E38-CC35-B038-207A08D4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56" y="952562"/>
            <a:ext cx="4371975" cy="176212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248EB0-B162-48BD-99AD-6E437BFBD7C5}"/>
              </a:ext>
            </a:extLst>
          </p:cNvPr>
          <p:cNvSpPr/>
          <p:nvPr/>
        </p:nvSpPr>
        <p:spPr>
          <a:xfrm>
            <a:off x="3754502" y="1563098"/>
            <a:ext cx="447913" cy="833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15">
            <a:extLst>
              <a:ext uri="{FF2B5EF4-FFF2-40B4-BE49-F238E27FC236}">
                <a16:creationId xmlns:a16="http://schemas.microsoft.com/office/drawing/2014/main" id="{85BC8805-C02C-CBB0-EA21-F208539F7548}"/>
              </a:ext>
            </a:extLst>
          </p:cNvPr>
          <p:cNvSpPr/>
          <p:nvPr/>
        </p:nvSpPr>
        <p:spPr>
          <a:xfrm>
            <a:off x="3833338" y="1182971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4AC0FC-3F2F-AFAB-7BB4-CC046092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47" y="3513634"/>
            <a:ext cx="4378852" cy="323251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D5FAA7-C1F8-57F6-F4E0-6BF2072E659C}"/>
              </a:ext>
            </a:extLst>
          </p:cNvPr>
          <p:cNvSpPr/>
          <p:nvPr/>
        </p:nvSpPr>
        <p:spPr>
          <a:xfrm>
            <a:off x="870185" y="3140557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「所在地</a:t>
            </a:r>
            <a:r>
              <a:rPr lang="en-US" altLang="ja-JP" dirty="0"/>
              <a:t>.xlsx</a:t>
            </a:r>
            <a:r>
              <a:rPr lang="ja-JP" altLang="en-US" dirty="0"/>
              <a:t>」ファイルを選択し開くを押す。</a:t>
            </a:r>
          </a:p>
        </p:txBody>
      </p:sp>
      <p:sp>
        <p:nvSpPr>
          <p:cNvPr id="11" name="下矢印 17">
            <a:extLst>
              <a:ext uri="{FF2B5EF4-FFF2-40B4-BE49-F238E27FC236}">
                <a16:creationId xmlns:a16="http://schemas.microsoft.com/office/drawing/2014/main" id="{271FB9E3-3B84-1ED8-72E0-73A7B075B7ED}"/>
              </a:ext>
            </a:extLst>
          </p:cNvPr>
          <p:cNvSpPr/>
          <p:nvPr/>
        </p:nvSpPr>
        <p:spPr>
          <a:xfrm>
            <a:off x="3609382" y="2776884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4DB79AB-1DFE-045B-BC08-E71CCC4A0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253" y="3509889"/>
            <a:ext cx="4810661" cy="3236263"/>
          </a:xfrm>
          <a:prstGeom prst="rect">
            <a:avLst/>
          </a:prstGeom>
        </p:spPr>
      </p:pic>
      <p:sp>
        <p:nvSpPr>
          <p:cNvPr id="14" name="下矢印 17">
            <a:extLst>
              <a:ext uri="{FF2B5EF4-FFF2-40B4-BE49-F238E27FC236}">
                <a16:creationId xmlns:a16="http://schemas.microsoft.com/office/drawing/2014/main" id="{1384DF92-DB73-AED8-0663-DF45D87DDD61}"/>
              </a:ext>
            </a:extLst>
          </p:cNvPr>
          <p:cNvSpPr/>
          <p:nvPr/>
        </p:nvSpPr>
        <p:spPr>
          <a:xfrm rot="16200000">
            <a:off x="6250756" y="4937956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B49D8A-6D4C-E21F-F075-55C507F945AE}"/>
              </a:ext>
            </a:extLst>
          </p:cNvPr>
          <p:cNvSpPr/>
          <p:nvPr/>
        </p:nvSpPr>
        <p:spPr>
          <a:xfrm>
            <a:off x="6884382" y="3140557"/>
            <a:ext cx="539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「テーブル</a:t>
            </a:r>
            <a:r>
              <a:rPr lang="en-US" altLang="ja-JP" dirty="0"/>
              <a:t>2</a:t>
            </a:r>
            <a:r>
              <a:rPr lang="ja-JP" altLang="en-US" dirty="0"/>
              <a:t>」をチェックし「読み込み」を押す。</a:t>
            </a:r>
          </a:p>
        </p:txBody>
      </p:sp>
    </p:spTree>
    <p:extLst>
      <p:ext uri="{BB962C8B-B14F-4D97-AF65-F5344CB8AC3E}">
        <p14:creationId xmlns:p14="http://schemas.microsoft.com/office/powerpoint/2010/main" val="22038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9153525" cy="27813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8</a:t>
            </a:r>
            <a:r>
              <a:rPr lang="ja-JP" altLang="en-US" dirty="0"/>
              <a:t>．「データの変換」を選択する。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14" name="下矢印 13"/>
          <p:cNvSpPr/>
          <p:nvPr/>
        </p:nvSpPr>
        <p:spPr>
          <a:xfrm rot="5400000">
            <a:off x="7606769" y="2400318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6562136" y="1330747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63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895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9</a:t>
            </a:r>
            <a:r>
              <a:rPr lang="ja-JP" altLang="en-US" dirty="0"/>
              <a:t>．「変更された型」をクリックし、左側の「</a:t>
            </a:r>
            <a:r>
              <a:rPr lang="en-US" altLang="ja-JP" dirty="0"/>
              <a:t>×</a:t>
            </a:r>
            <a:r>
              <a:rPr lang="ja-JP" altLang="en-US" dirty="0"/>
              <a:t>」をクリックする→（削除される）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30698B-A3CA-73F1-037C-28669440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" y="1054612"/>
            <a:ext cx="10590137" cy="5644962"/>
          </a:xfrm>
          <a:prstGeom prst="rect">
            <a:avLst/>
          </a:prstGeom>
        </p:spPr>
      </p:pic>
      <p:sp>
        <p:nvSpPr>
          <p:cNvPr id="6" name="下矢印 13">
            <a:extLst>
              <a:ext uri="{FF2B5EF4-FFF2-40B4-BE49-F238E27FC236}">
                <a16:creationId xmlns:a16="http://schemas.microsoft.com/office/drawing/2014/main" id="{FF0FF147-DE0F-FBEC-A6D4-92D0FC7A5194}"/>
              </a:ext>
            </a:extLst>
          </p:cNvPr>
          <p:cNvSpPr/>
          <p:nvPr/>
        </p:nvSpPr>
        <p:spPr>
          <a:xfrm rot="5400000">
            <a:off x="1020897" y="4826277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1020896" y="102865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434A397-BA4F-E345-2DBF-449A84017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9886950" y="4844237"/>
            <a:ext cx="2305050" cy="1957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下矢印 18">
            <a:extLst>
              <a:ext uri="{FF2B5EF4-FFF2-40B4-BE49-F238E27FC236}">
                <a16:creationId xmlns:a16="http://schemas.microsoft.com/office/drawing/2014/main" id="{6FE85864-6698-7839-8EE2-A76D3D0D3C6B}"/>
              </a:ext>
            </a:extLst>
          </p:cNvPr>
          <p:cNvSpPr/>
          <p:nvPr/>
        </p:nvSpPr>
        <p:spPr>
          <a:xfrm rot="19624851">
            <a:off x="9577669" y="4639882"/>
            <a:ext cx="290239" cy="40870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4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752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0</a:t>
            </a:r>
            <a:r>
              <a:rPr lang="ja-JP" altLang="en-US" dirty="0"/>
              <a:t>．「</a:t>
            </a:r>
            <a:r>
              <a:rPr lang="en-US" altLang="ja-JP" dirty="0"/>
              <a:t>1_</a:t>
            </a:r>
            <a:r>
              <a:rPr lang="ja-JP" altLang="en-US" dirty="0"/>
              <a:t>みかん」　＞　「変換」　＞　「</a:t>
            </a:r>
            <a:r>
              <a:rPr lang="en-US" altLang="ja-JP" dirty="0" err="1"/>
              <a:t>Source.Name</a:t>
            </a:r>
            <a:r>
              <a:rPr lang="ja-JP" altLang="en-US" dirty="0"/>
              <a:t>」を選択する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6" name="下矢印 13">
            <a:extLst>
              <a:ext uri="{FF2B5EF4-FFF2-40B4-BE49-F238E27FC236}">
                <a16:creationId xmlns:a16="http://schemas.microsoft.com/office/drawing/2014/main" id="{FF0FF147-DE0F-FBEC-A6D4-92D0FC7A5194}"/>
              </a:ext>
            </a:extLst>
          </p:cNvPr>
          <p:cNvSpPr/>
          <p:nvPr/>
        </p:nvSpPr>
        <p:spPr>
          <a:xfrm rot="5400000">
            <a:off x="1616516" y="4826277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1616515" y="102865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6E94068-80DC-CEF0-BC1E-75981B57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837" y="4374203"/>
            <a:ext cx="1669584" cy="257175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6DCCA41-3FCF-76B6-C459-79D1D1B690CC}"/>
              </a:ext>
            </a:extLst>
          </p:cNvPr>
          <p:cNvGrpSpPr/>
          <p:nvPr/>
        </p:nvGrpSpPr>
        <p:grpSpPr>
          <a:xfrm>
            <a:off x="662581" y="1054612"/>
            <a:ext cx="10590137" cy="5644962"/>
            <a:chOff x="662581" y="1054612"/>
            <a:chExt cx="10590137" cy="564496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530698B-A3CA-73F1-037C-28669440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581" y="1054612"/>
              <a:ext cx="10590137" cy="5644962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B3A16FF-88E4-AF80-BD55-5EED9CF8C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0653" y="2489737"/>
              <a:ext cx="4028987" cy="4107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14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F8C1CF1-DFF7-AF15-7CCE-154779B8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6057900" cy="28575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677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1</a:t>
            </a:r>
            <a:r>
              <a:rPr lang="ja-JP" altLang="en-US" dirty="0"/>
              <a:t>．「列の分割」　＞　「区切り記号による分割」を選択する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6" name="下矢印 13">
            <a:extLst>
              <a:ext uri="{FF2B5EF4-FFF2-40B4-BE49-F238E27FC236}">
                <a16:creationId xmlns:a16="http://schemas.microsoft.com/office/drawing/2014/main" id="{FF0FF147-DE0F-FBEC-A6D4-92D0FC7A5194}"/>
              </a:ext>
            </a:extLst>
          </p:cNvPr>
          <p:cNvSpPr/>
          <p:nvPr/>
        </p:nvSpPr>
        <p:spPr>
          <a:xfrm rot="5400000">
            <a:off x="5841567" y="2156291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5886511" y="1321324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4302909" y="2222559"/>
            <a:ext cx="1502103" cy="235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B9D18CF-373E-FCF1-C59A-65C717C93179}"/>
              </a:ext>
            </a:extLst>
          </p:cNvPr>
          <p:cNvSpPr/>
          <p:nvPr/>
        </p:nvSpPr>
        <p:spPr>
          <a:xfrm>
            <a:off x="5796624" y="1542908"/>
            <a:ext cx="444786" cy="679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96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8C657F-4E04-AA01-CD69-42AD521D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2" y="1054612"/>
            <a:ext cx="6715125" cy="465772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9015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2</a:t>
            </a:r>
            <a:r>
              <a:rPr lang="ja-JP" altLang="en-US" dirty="0"/>
              <a:t>．「ーーカスタムーー」　＞　「</a:t>
            </a:r>
            <a:r>
              <a:rPr lang="en-US" altLang="ja-JP" dirty="0"/>
              <a:t>_(</a:t>
            </a:r>
            <a:r>
              <a:rPr lang="ja-JP" altLang="en-US" dirty="0"/>
              <a:t>アンダーバー</a:t>
            </a:r>
            <a:r>
              <a:rPr lang="en-US" altLang="ja-JP" dirty="0"/>
              <a:t>)</a:t>
            </a:r>
            <a:r>
              <a:rPr lang="ja-JP" altLang="en-US" dirty="0"/>
              <a:t>」を確認し、「</a:t>
            </a:r>
            <a:r>
              <a:rPr lang="en-US" altLang="ja-JP" dirty="0"/>
              <a:t>OK</a:t>
            </a:r>
            <a:r>
              <a:rPr lang="ja-JP" altLang="en-US" dirty="0"/>
              <a:t>」を選択する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5805761" y="487825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922789" y="2088859"/>
            <a:ext cx="2306971" cy="562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3</a:t>
            </a:r>
            <a:r>
              <a:rPr lang="ja-JP" altLang="en-US" dirty="0"/>
              <a:t>．「</a:t>
            </a:r>
            <a:r>
              <a:rPr lang="en-US" altLang="ja-JP" dirty="0"/>
              <a:t> Source.Name.2 </a:t>
            </a:r>
            <a:r>
              <a:rPr lang="ja-JP" altLang="en-US" dirty="0"/>
              <a:t>」を選択する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5873896" y="2548615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5267965" y="2797767"/>
            <a:ext cx="1502103" cy="235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06B34EB-6C32-4CC3-C3ED-80C1E57206BF}"/>
              </a:ext>
            </a:extLst>
          </p:cNvPr>
          <p:cNvGrpSpPr/>
          <p:nvPr/>
        </p:nvGrpSpPr>
        <p:grpSpPr>
          <a:xfrm>
            <a:off x="662581" y="1054612"/>
            <a:ext cx="9610725" cy="5648325"/>
            <a:chOff x="662581" y="1054612"/>
            <a:chExt cx="9610725" cy="564832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4842D02-44D2-C99D-6676-78E9BF6AE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581" y="1054612"/>
              <a:ext cx="9610725" cy="5648325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4187005-3927-38AA-61A7-741779942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979"/>
            <a:stretch/>
          </p:blipFill>
          <p:spPr>
            <a:xfrm>
              <a:off x="6786846" y="2801403"/>
              <a:ext cx="1543050" cy="3901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80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F9F452-D08D-AD44-71D1-75A6CE50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6200775" cy="28575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677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4</a:t>
            </a:r>
            <a:r>
              <a:rPr lang="ja-JP" altLang="en-US" dirty="0"/>
              <a:t>．「列の分割」　＞　「区切り記号による分割」を選択する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5886511" y="1321324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4336465" y="2222559"/>
            <a:ext cx="1502103" cy="235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B9D18CF-373E-FCF1-C59A-65C717C93179}"/>
              </a:ext>
            </a:extLst>
          </p:cNvPr>
          <p:cNvSpPr/>
          <p:nvPr/>
        </p:nvSpPr>
        <p:spPr>
          <a:xfrm>
            <a:off x="5830180" y="1542908"/>
            <a:ext cx="444786" cy="679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13">
            <a:extLst>
              <a:ext uri="{FF2B5EF4-FFF2-40B4-BE49-F238E27FC236}">
                <a16:creationId xmlns:a16="http://schemas.microsoft.com/office/drawing/2014/main" id="{FF0FF147-DE0F-FBEC-A6D4-92D0FC7A5194}"/>
              </a:ext>
            </a:extLst>
          </p:cNvPr>
          <p:cNvSpPr/>
          <p:nvPr/>
        </p:nvSpPr>
        <p:spPr>
          <a:xfrm rot="5400000">
            <a:off x="5841567" y="2156291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8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8280" y="1825624"/>
            <a:ext cx="7012577" cy="3647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付録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 0</a:t>
            </a:r>
            <a:r>
              <a:rPr lang="ja-JP" altLang="en-US" dirty="0"/>
              <a:t>．設定　　　　　　  </a:t>
            </a:r>
            <a:r>
              <a:rPr lang="en-US" altLang="ja-JP" dirty="0"/>
              <a:t>1</a:t>
            </a:r>
            <a:r>
              <a:rPr lang="ja-JP" altLang="en-US" dirty="0"/>
              <a:t>　～　  </a:t>
            </a:r>
            <a:r>
              <a:rPr lang="en-US" altLang="ja-JP" dirty="0"/>
              <a:t>3</a:t>
            </a:r>
            <a:r>
              <a:rPr lang="ja-JP" altLang="en-US" dirty="0"/>
              <a:t>　番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１．データ取得　   　   </a:t>
            </a:r>
            <a:r>
              <a:rPr kumimoji="1" lang="en-US" altLang="ja-JP" dirty="0"/>
              <a:t>1</a:t>
            </a:r>
            <a:r>
              <a:rPr lang="ja-JP" altLang="en-US" dirty="0"/>
              <a:t>　</a:t>
            </a:r>
            <a:r>
              <a:rPr kumimoji="1" lang="ja-JP" altLang="en-US" dirty="0"/>
              <a:t>～　</a:t>
            </a:r>
            <a:r>
              <a:rPr lang="en-US" altLang="ja-JP" dirty="0"/>
              <a:t>  7</a:t>
            </a:r>
            <a:r>
              <a:rPr lang="ja-JP" altLang="en-US" dirty="0"/>
              <a:t>　番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２．クエリ操作　   　   </a:t>
            </a:r>
            <a:r>
              <a:rPr lang="en-US" altLang="ja-JP" dirty="0"/>
              <a:t>8</a:t>
            </a:r>
            <a:r>
              <a:rPr lang="ja-JP" altLang="en-US" dirty="0"/>
              <a:t>　～　</a:t>
            </a:r>
            <a:r>
              <a:rPr lang="en-US" altLang="ja-JP" dirty="0"/>
              <a:t>20</a:t>
            </a:r>
            <a:r>
              <a:rPr lang="ja-JP" altLang="en-US" dirty="0"/>
              <a:t>　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３．モデリング　　　</a:t>
            </a:r>
            <a:r>
              <a:rPr lang="en-US" altLang="ja-JP" dirty="0"/>
              <a:t>21</a:t>
            </a:r>
            <a:r>
              <a:rPr lang="ja-JP" altLang="en-US" dirty="0"/>
              <a:t>　～　</a:t>
            </a:r>
            <a:r>
              <a:rPr lang="en-US" altLang="ja-JP" dirty="0"/>
              <a:t>26</a:t>
            </a:r>
            <a:r>
              <a:rPr lang="ja-JP" altLang="en-US" dirty="0"/>
              <a:t>　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４．レポート作成</a:t>
            </a:r>
            <a:r>
              <a:rPr kumimoji="1" lang="ja-JP" altLang="en-US" dirty="0"/>
              <a:t>　</a:t>
            </a:r>
            <a:r>
              <a:rPr lang="ja-JP" altLang="en-US" dirty="0"/>
              <a:t>　</a:t>
            </a:r>
            <a:r>
              <a:rPr lang="en-US" altLang="ja-JP" dirty="0"/>
              <a:t>27</a:t>
            </a:r>
            <a:r>
              <a:rPr lang="ja-JP" altLang="en-US" dirty="0"/>
              <a:t>　～　</a:t>
            </a:r>
            <a:r>
              <a:rPr lang="en-US" altLang="ja-JP" dirty="0"/>
              <a:t>44</a:t>
            </a:r>
            <a:r>
              <a:rPr lang="ja-JP" altLang="en-US" dirty="0"/>
              <a:t>　番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322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F7401D1-F720-8BD6-FC40-9CC785FE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4" y="1054612"/>
            <a:ext cx="6734175" cy="46863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844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5</a:t>
            </a:r>
            <a:r>
              <a:rPr lang="ja-JP" altLang="en-US" dirty="0"/>
              <a:t>． 「ーーカスタムーー」　＞　「</a:t>
            </a:r>
            <a:r>
              <a:rPr lang="en-US" altLang="ja-JP" dirty="0"/>
              <a:t>.(</a:t>
            </a:r>
            <a:r>
              <a:rPr lang="ja-JP" altLang="en-US" dirty="0"/>
              <a:t>ドット</a:t>
            </a:r>
            <a:r>
              <a:rPr lang="en-US" altLang="ja-JP" dirty="0"/>
              <a:t>)</a:t>
            </a:r>
            <a:r>
              <a:rPr lang="ja-JP" altLang="en-US" dirty="0"/>
              <a:t>」を確認し、 「</a:t>
            </a:r>
            <a:r>
              <a:rPr lang="en-US" altLang="ja-JP" dirty="0"/>
              <a:t>OK</a:t>
            </a:r>
            <a:r>
              <a:rPr lang="ja-JP" altLang="en-US" dirty="0"/>
              <a:t>」を選択する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5805761" y="4928591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922789" y="2088858"/>
            <a:ext cx="2306971" cy="587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32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1165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6</a:t>
            </a:r>
            <a:r>
              <a:rPr lang="ja-JP" altLang="en-US" dirty="0"/>
              <a:t>．コントロールを押しながら「</a:t>
            </a:r>
            <a:r>
              <a:rPr lang="en-US" altLang="ja-JP" dirty="0"/>
              <a:t> Source.Name.1 </a:t>
            </a:r>
            <a:r>
              <a:rPr lang="ja-JP" altLang="en-US" dirty="0"/>
              <a:t>」と「</a:t>
            </a:r>
            <a:r>
              <a:rPr lang="en-US" altLang="ja-JP" dirty="0"/>
              <a:t> Source.Name.2 </a:t>
            </a:r>
            <a:r>
              <a:rPr lang="ja-JP" altLang="en-US" dirty="0"/>
              <a:t>」を選択し右クリック「列の削除」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4380170" y="253354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3749558" y="2806156"/>
            <a:ext cx="1577451" cy="235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637E51E7-952D-D802-E2B2-1CAEF020C0DC}"/>
              </a:ext>
            </a:extLst>
          </p:cNvPr>
          <p:cNvSpPr/>
          <p:nvPr/>
        </p:nvSpPr>
        <p:spPr>
          <a:xfrm>
            <a:off x="7436593" y="2545478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295C08C-EA88-3D2B-8196-E5561E364DF6}"/>
              </a:ext>
            </a:extLst>
          </p:cNvPr>
          <p:cNvGrpSpPr/>
          <p:nvPr/>
        </p:nvGrpSpPr>
        <p:grpSpPr>
          <a:xfrm>
            <a:off x="664183" y="1054612"/>
            <a:ext cx="9486900" cy="5667375"/>
            <a:chOff x="664183" y="1054612"/>
            <a:chExt cx="9486900" cy="566737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D8433BC-3D9C-7CB4-B779-627CD1B4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183" y="1054612"/>
              <a:ext cx="9486900" cy="5667375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B851652-4731-304E-B450-F7643EA35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0439" y="2797766"/>
              <a:ext cx="1543050" cy="190500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8C3A47-7760-1618-96DE-E1FE52D6EE90}"/>
              </a:ext>
            </a:extLst>
          </p:cNvPr>
          <p:cNvSpPr/>
          <p:nvPr/>
        </p:nvSpPr>
        <p:spPr>
          <a:xfrm>
            <a:off x="6792988" y="2797766"/>
            <a:ext cx="1577451" cy="235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108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974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7</a:t>
            </a:r>
            <a:r>
              <a:rPr lang="ja-JP" altLang="en-US" dirty="0"/>
              <a:t>．「</a:t>
            </a:r>
            <a:r>
              <a:rPr lang="en-US" altLang="ja-JP" dirty="0"/>
              <a:t> Source.Name.2.1 </a:t>
            </a:r>
            <a:r>
              <a:rPr lang="ja-JP" altLang="en-US" dirty="0"/>
              <a:t>」を右クリック「名前の変更」を押し「学校名」に変更して</a:t>
            </a:r>
            <a:r>
              <a:rPr lang="en-US" altLang="ja-JP" dirty="0"/>
              <a:t>Enter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8F6DCE-77E2-C4A5-A3BB-5C6F6C0F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3629025" cy="5334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2130484" y="5431910"/>
            <a:ext cx="1166390" cy="235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 rot="5400000">
            <a:off x="3365102" y="545753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7">
            <a:extLst>
              <a:ext uri="{FF2B5EF4-FFF2-40B4-BE49-F238E27FC236}">
                <a16:creationId xmlns:a16="http://schemas.microsoft.com/office/drawing/2014/main" id="{0992FB1B-AB89-AF57-F2D2-189145089358}"/>
              </a:ext>
            </a:extLst>
          </p:cNvPr>
          <p:cNvSpPr/>
          <p:nvPr/>
        </p:nvSpPr>
        <p:spPr>
          <a:xfrm rot="16200000">
            <a:off x="4641140" y="2017073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637E51E7-952D-D802-E2B2-1CAEF020C0DC}"/>
              </a:ext>
            </a:extLst>
          </p:cNvPr>
          <p:cNvSpPr/>
          <p:nvPr/>
        </p:nvSpPr>
        <p:spPr>
          <a:xfrm>
            <a:off x="5805761" y="1285705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9EA771-B32C-A5F3-D011-100E732E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13" y="1054612"/>
            <a:ext cx="5438775" cy="23050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830DD3D-429B-F72E-4EFB-3B3A1958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633" y="1492762"/>
            <a:ext cx="15335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8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524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8</a:t>
            </a:r>
            <a:r>
              <a:rPr lang="ja-JP" altLang="en-US" dirty="0"/>
              <a:t>．「</a:t>
            </a:r>
            <a:r>
              <a:rPr lang="en-US" altLang="ja-JP" dirty="0"/>
              <a:t> </a:t>
            </a:r>
            <a:r>
              <a:rPr lang="ja-JP" altLang="en-US" dirty="0"/>
              <a:t>列の追加</a:t>
            </a:r>
            <a:r>
              <a:rPr lang="en-US" altLang="ja-JP" dirty="0"/>
              <a:t> </a:t>
            </a:r>
            <a:r>
              <a:rPr lang="ja-JP" altLang="en-US" dirty="0"/>
              <a:t>」＞「カスタム列」をクリック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97D9EC0-EAEF-6805-33CD-4F6AE4D8A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054612"/>
            <a:ext cx="2514600" cy="140017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1073791" y="1525995"/>
            <a:ext cx="398521" cy="722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966C9463-350E-4F98-E089-D3F37ED704AC}"/>
              </a:ext>
            </a:extLst>
          </p:cNvPr>
          <p:cNvSpPr/>
          <p:nvPr/>
        </p:nvSpPr>
        <p:spPr>
          <a:xfrm>
            <a:off x="2416029" y="1041759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3">
            <a:extLst>
              <a:ext uri="{FF2B5EF4-FFF2-40B4-BE49-F238E27FC236}">
                <a16:creationId xmlns:a16="http://schemas.microsoft.com/office/drawing/2014/main" id="{815E2214-1240-D880-FB1A-A32C1272AE47}"/>
              </a:ext>
            </a:extLst>
          </p:cNvPr>
          <p:cNvSpPr/>
          <p:nvPr/>
        </p:nvSpPr>
        <p:spPr>
          <a:xfrm rot="10800000">
            <a:off x="1127931" y="2315420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A88E52B-E3FE-E6D3-8AE9-7ADFB501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3564242"/>
            <a:ext cx="4793796" cy="3032671"/>
          </a:xfrm>
          <a:prstGeom prst="rect">
            <a:avLst/>
          </a:prstGeom>
        </p:spPr>
      </p:pic>
      <p:sp>
        <p:nvSpPr>
          <p:cNvPr id="16" name="下矢印 17">
            <a:extLst>
              <a:ext uri="{FF2B5EF4-FFF2-40B4-BE49-F238E27FC236}">
                <a16:creationId xmlns:a16="http://schemas.microsoft.com/office/drawing/2014/main" id="{4197057E-B373-B6BF-FE48-277A7E5F1D53}"/>
              </a:ext>
            </a:extLst>
          </p:cNvPr>
          <p:cNvSpPr/>
          <p:nvPr/>
        </p:nvSpPr>
        <p:spPr>
          <a:xfrm>
            <a:off x="1769405" y="2588872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4191F0A-C998-5686-F532-421C7EC98B2F}"/>
              </a:ext>
            </a:extLst>
          </p:cNvPr>
          <p:cNvSpPr/>
          <p:nvPr/>
        </p:nvSpPr>
        <p:spPr>
          <a:xfrm>
            <a:off x="558812" y="3081033"/>
            <a:ext cx="469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 </a:t>
            </a:r>
            <a:r>
              <a:rPr lang="ja-JP" altLang="en-US" dirty="0"/>
              <a:t>個数</a:t>
            </a:r>
            <a:r>
              <a:rPr lang="en-US" altLang="ja-JP" dirty="0"/>
              <a:t> </a:t>
            </a:r>
            <a:r>
              <a:rPr lang="ja-JP" altLang="en-US" dirty="0"/>
              <a:t>」＞「＝</a:t>
            </a:r>
            <a:r>
              <a:rPr lang="en-US" altLang="ja-JP" dirty="0"/>
              <a:t>1</a:t>
            </a:r>
            <a:r>
              <a:rPr lang="ja-JP" altLang="en-US" dirty="0"/>
              <a:t>」を入力し</a:t>
            </a:r>
            <a:r>
              <a:rPr lang="en-US" altLang="ja-JP" dirty="0"/>
              <a:t>OK</a:t>
            </a:r>
            <a:r>
              <a:rPr lang="ja-JP" altLang="en-US" dirty="0"/>
              <a:t>をクリック</a:t>
            </a:r>
          </a:p>
        </p:txBody>
      </p:sp>
      <p:sp>
        <p:nvSpPr>
          <p:cNvPr id="18" name="下矢印 13">
            <a:extLst>
              <a:ext uri="{FF2B5EF4-FFF2-40B4-BE49-F238E27FC236}">
                <a16:creationId xmlns:a16="http://schemas.microsoft.com/office/drawing/2014/main" id="{C207AA7A-2B1F-A84D-257B-5503FCF21174}"/>
              </a:ext>
            </a:extLst>
          </p:cNvPr>
          <p:cNvSpPr/>
          <p:nvPr/>
        </p:nvSpPr>
        <p:spPr>
          <a:xfrm>
            <a:off x="4305957" y="593942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3">
            <a:extLst>
              <a:ext uri="{FF2B5EF4-FFF2-40B4-BE49-F238E27FC236}">
                <a16:creationId xmlns:a16="http://schemas.microsoft.com/office/drawing/2014/main" id="{5C30C18B-9BA4-0C43-2E01-5D80941C7A18}"/>
              </a:ext>
            </a:extLst>
          </p:cNvPr>
          <p:cNvSpPr/>
          <p:nvPr/>
        </p:nvSpPr>
        <p:spPr>
          <a:xfrm rot="16200000">
            <a:off x="524484" y="4617585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3">
            <a:extLst>
              <a:ext uri="{FF2B5EF4-FFF2-40B4-BE49-F238E27FC236}">
                <a16:creationId xmlns:a16="http://schemas.microsoft.com/office/drawing/2014/main" id="{DA4A3D90-9E29-543B-F756-9AC671F88F95}"/>
              </a:ext>
            </a:extLst>
          </p:cNvPr>
          <p:cNvSpPr/>
          <p:nvPr/>
        </p:nvSpPr>
        <p:spPr>
          <a:xfrm rot="16200000">
            <a:off x="524485" y="427040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C8A843-A900-9FB6-81E2-5F4666AE1136}"/>
              </a:ext>
            </a:extLst>
          </p:cNvPr>
          <p:cNvSpPr/>
          <p:nvPr/>
        </p:nvSpPr>
        <p:spPr>
          <a:xfrm>
            <a:off x="844127" y="4317047"/>
            <a:ext cx="574043" cy="159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FB34EEA-F2DA-630A-B9E4-FDE79C8B5088}"/>
              </a:ext>
            </a:extLst>
          </p:cNvPr>
          <p:cNvSpPr/>
          <p:nvPr/>
        </p:nvSpPr>
        <p:spPr>
          <a:xfrm>
            <a:off x="840908" y="4648525"/>
            <a:ext cx="574043" cy="159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17">
            <a:extLst>
              <a:ext uri="{FF2B5EF4-FFF2-40B4-BE49-F238E27FC236}">
                <a16:creationId xmlns:a16="http://schemas.microsoft.com/office/drawing/2014/main" id="{72FE4B5E-3D94-FC84-2536-A2DDDA84856A}"/>
              </a:ext>
            </a:extLst>
          </p:cNvPr>
          <p:cNvSpPr/>
          <p:nvPr/>
        </p:nvSpPr>
        <p:spPr>
          <a:xfrm rot="13898308">
            <a:off x="5277871" y="1706010"/>
            <a:ext cx="290239" cy="148689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C5EF2C8-92B1-6CC9-5783-BC09ED6A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981" y="1041759"/>
            <a:ext cx="2514600" cy="140017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9C7B9FF-7729-3F1C-F917-6F8E98F8FD11}"/>
              </a:ext>
            </a:extLst>
          </p:cNvPr>
          <p:cNvSpPr/>
          <p:nvPr/>
        </p:nvSpPr>
        <p:spPr>
          <a:xfrm>
            <a:off x="6779547" y="1513142"/>
            <a:ext cx="398521" cy="722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13">
            <a:extLst>
              <a:ext uri="{FF2B5EF4-FFF2-40B4-BE49-F238E27FC236}">
                <a16:creationId xmlns:a16="http://schemas.microsoft.com/office/drawing/2014/main" id="{D6F1CC3B-07D0-E724-572B-3D369FF10206}"/>
              </a:ext>
            </a:extLst>
          </p:cNvPr>
          <p:cNvSpPr/>
          <p:nvPr/>
        </p:nvSpPr>
        <p:spPr>
          <a:xfrm rot="10800000">
            <a:off x="6833687" y="230256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F60E11F-C0CA-96EE-9CC5-CB33F7EFD600}"/>
              </a:ext>
            </a:extLst>
          </p:cNvPr>
          <p:cNvSpPr/>
          <p:nvPr/>
        </p:nvSpPr>
        <p:spPr>
          <a:xfrm>
            <a:off x="6096000" y="583230"/>
            <a:ext cx="4701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 </a:t>
            </a:r>
            <a:r>
              <a:rPr lang="ja-JP" altLang="en-US" dirty="0"/>
              <a:t>列の追加</a:t>
            </a:r>
            <a:r>
              <a:rPr lang="en-US" altLang="ja-JP" dirty="0"/>
              <a:t> </a:t>
            </a:r>
            <a:r>
              <a:rPr lang="ja-JP" altLang="en-US" dirty="0"/>
              <a:t>」＞「カスタム列」をクリック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A3BE2E-4871-F81F-9E0A-5860813FC7BE}"/>
              </a:ext>
            </a:extLst>
          </p:cNvPr>
          <p:cNvSpPr txBox="1"/>
          <p:nvPr/>
        </p:nvSpPr>
        <p:spPr>
          <a:xfrm>
            <a:off x="5765334" y="3046398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「学校名＋出席番号」、</a:t>
            </a:r>
            <a:endParaRPr lang="en-US" altLang="ja-JP" dirty="0"/>
          </a:p>
          <a:p>
            <a:r>
              <a:rPr lang="ja-JP" altLang="en-US" dirty="0"/>
              <a:t>「＝</a:t>
            </a:r>
            <a:r>
              <a:rPr lang="en-US" altLang="ja-JP" dirty="0"/>
              <a:t>[</a:t>
            </a:r>
            <a:r>
              <a:rPr lang="ja-JP" altLang="en-US" dirty="0"/>
              <a:t>学校名</a:t>
            </a:r>
            <a:r>
              <a:rPr lang="en-US" altLang="ja-JP" dirty="0"/>
              <a:t>]&amp;”_”&amp;[</a:t>
            </a:r>
            <a:r>
              <a:rPr lang="ja-JP" altLang="en-US" dirty="0"/>
              <a:t>出席番号</a:t>
            </a:r>
            <a:r>
              <a:rPr lang="en-US" altLang="ja-JP" dirty="0"/>
              <a:t>]</a:t>
            </a:r>
            <a:r>
              <a:rPr lang="ja-JP" altLang="en-US" dirty="0"/>
              <a:t>」と入力し</a:t>
            </a:r>
            <a:r>
              <a:rPr lang="en-US" altLang="ja-JP" dirty="0"/>
              <a:t>OK</a:t>
            </a:r>
            <a:r>
              <a:rPr lang="ja-JP" altLang="en-US" dirty="0"/>
              <a:t>を押す</a:t>
            </a:r>
            <a:endParaRPr lang="en-US" altLang="ja-JP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638DA1A-FBF0-9FB8-3CD4-1371180A9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423" y="3692729"/>
            <a:ext cx="4793796" cy="3050597"/>
          </a:xfrm>
          <a:prstGeom prst="rect">
            <a:avLst/>
          </a:prstGeom>
        </p:spPr>
      </p:pic>
      <p:sp>
        <p:nvSpPr>
          <p:cNvPr id="32" name="下矢印 17">
            <a:extLst>
              <a:ext uri="{FF2B5EF4-FFF2-40B4-BE49-F238E27FC236}">
                <a16:creationId xmlns:a16="http://schemas.microsoft.com/office/drawing/2014/main" id="{571B5250-ADD7-38C1-AF6E-412A049B7915}"/>
              </a:ext>
            </a:extLst>
          </p:cNvPr>
          <p:cNvSpPr/>
          <p:nvPr/>
        </p:nvSpPr>
        <p:spPr>
          <a:xfrm>
            <a:off x="7852821" y="2603933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13">
            <a:extLst>
              <a:ext uri="{FF2B5EF4-FFF2-40B4-BE49-F238E27FC236}">
                <a16:creationId xmlns:a16="http://schemas.microsoft.com/office/drawing/2014/main" id="{70C7D8BE-C943-FFEB-FFB0-45DF82112A8A}"/>
              </a:ext>
            </a:extLst>
          </p:cNvPr>
          <p:cNvSpPr/>
          <p:nvPr/>
        </p:nvSpPr>
        <p:spPr>
          <a:xfrm>
            <a:off x="9581625" y="6058180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3BED0DA-C659-5A30-70A0-653B54F378D4}"/>
              </a:ext>
            </a:extLst>
          </p:cNvPr>
          <p:cNvSpPr/>
          <p:nvPr/>
        </p:nvSpPr>
        <p:spPr>
          <a:xfrm>
            <a:off x="6166905" y="4462168"/>
            <a:ext cx="787568" cy="155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9D62137-5AB6-FB11-8D8A-05300F9AC22F}"/>
              </a:ext>
            </a:extLst>
          </p:cNvPr>
          <p:cNvSpPr/>
          <p:nvPr/>
        </p:nvSpPr>
        <p:spPr>
          <a:xfrm>
            <a:off x="6163686" y="4793646"/>
            <a:ext cx="1201848" cy="155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13">
            <a:extLst>
              <a:ext uri="{FF2B5EF4-FFF2-40B4-BE49-F238E27FC236}">
                <a16:creationId xmlns:a16="http://schemas.microsoft.com/office/drawing/2014/main" id="{81B6AC73-507A-1BDB-7035-1CEB2C0425EB}"/>
              </a:ext>
            </a:extLst>
          </p:cNvPr>
          <p:cNvSpPr/>
          <p:nvPr/>
        </p:nvSpPr>
        <p:spPr>
          <a:xfrm rot="16200000">
            <a:off x="5879977" y="478852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13">
            <a:extLst>
              <a:ext uri="{FF2B5EF4-FFF2-40B4-BE49-F238E27FC236}">
                <a16:creationId xmlns:a16="http://schemas.microsoft.com/office/drawing/2014/main" id="{EF35A3CF-2416-E8D1-91D8-C8C64F787371}"/>
              </a:ext>
            </a:extLst>
          </p:cNvPr>
          <p:cNvSpPr/>
          <p:nvPr/>
        </p:nvSpPr>
        <p:spPr>
          <a:xfrm rot="16200000">
            <a:off x="5879978" y="444134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54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3B5CE4-F9A6-42E6-20DB-CF1C7BFF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0" y="1056302"/>
            <a:ext cx="10559389" cy="559616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529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9</a:t>
            </a:r>
            <a:r>
              <a:rPr lang="ja-JP" altLang="en-US" dirty="0"/>
              <a:t>．「</a:t>
            </a:r>
            <a:r>
              <a:rPr lang="en-US" altLang="ja-JP" dirty="0"/>
              <a:t> </a:t>
            </a:r>
            <a:r>
              <a:rPr lang="ja-JP" altLang="en-US" dirty="0"/>
              <a:t>個数</a:t>
            </a:r>
            <a:r>
              <a:rPr lang="en-US" altLang="ja-JP" dirty="0"/>
              <a:t> </a:t>
            </a:r>
            <a:r>
              <a:rPr lang="ja-JP" altLang="en-US" dirty="0"/>
              <a:t>」と「学校＋出席簿」が追加された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6517926" y="2470596"/>
            <a:ext cx="2542184" cy="3946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637E51E7-952D-D802-E2B2-1CAEF020C0DC}"/>
              </a:ext>
            </a:extLst>
          </p:cNvPr>
          <p:cNvSpPr/>
          <p:nvPr/>
        </p:nvSpPr>
        <p:spPr>
          <a:xfrm>
            <a:off x="7643898" y="220086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072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01AC4-A46A-AF6A-4731-7BD46FD54B42}"/>
              </a:ext>
            </a:extLst>
          </p:cNvPr>
          <p:cNvSpPr/>
          <p:nvPr/>
        </p:nvSpPr>
        <p:spPr>
          <a:xfrm>
            <a:off x="662581" y="583230"/>
            <a:ext cx="9054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</a:t>
            </a:r>
            <a:r>
              <a:rPr lang="ja-JP" altLang="en-US" dirty="0"/>
              <a:t>．「</a:t>
            </a:r>
            <a:r>
              <a:rPr lang="en-US" altLang="ja-JP" dirty="0"/>
              <a:t> </a:t>
            </a:r>
            <a:r>
              <a:rPr lang="ja-JP" altLang="en-US" dirty="0"/>
              <a:t>テーブル</a:t>
            </a:r>
            <a:r>
              <a:rPr lang="en-US" altLang="ja-JP" dirty="0"/>
              <a:t>2</a:t>
            </a:r>
            <a:r>
              <a:rPr lang="ja-JP" altLang="en-US" dirty="0"/>
              <a:t>」を右クリックし「名前の変更」を選択し「所在地」に変更し</a:t>
            </a:r>
            <a:r>
              <a:rPr lang="en-US" altLang="ja-JP" dirty="0"/>
              <a:t>Enter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7420F0-50A4-24F3-7091-41C10F1D1558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クエリ操作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36D7E86-4E13-1C58-3AA1-44E08C58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0" y="1054612"/>
            <a:ext cx="2483292" cy="572100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437830-58F3-4538-D223-B1EA190E9C3A}"/>
              </a:ext>
            </a:extLst>
          </p:cNvPr>
          <p:cNvSpPr/>
          <p:nvPr/>
        </p:nvSpPr>
        <p:spPr>
          <a:xfrm>
            <a:off x="729522" y="5339630"/>
            <a:ext cx="950974" cy="205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229A9DF-60BD-2538-112A-76B3A7C33F01}"/>
              </a:ext>
            </a:extLst>
          </p:cNvPr>
          <p:cNvSpPr/>
          <p:nvPr/>
        </p:nvSpPr>
        <p:spPr>
          <a:xfrm>
            <a:off x="1680496" y="4426628"/>
            <a:ext cx="950974" cy="205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3">
            <a:extLst>
              <a:ext uri="{FF2B5EF4-FFF2-40B4-BE49-F238E27FC236}">
                <a16:creationId xmlns:a16="http://schemas.microsoft.com/office/drawing/2014/main" id="{F21487A9-2082-1A1B-CF5B-CC7DEA91C1E3}"/>
              </a:ext>
            </a:extLst>
          </p:cNvPr>
          <p:cNvSpPr/>
          <p:nvPr/>
        </p:nvSpPr>
        <p:spPr>
          <a:xfrm rot="5400000">
            <a:off x="1646168" y="5373958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637E51E7-952D-D802-E2B2-1CAEF020C0DC}"/>
              </a:ext>
            </a:extLst>
          </p:cNvPr>
          <p:cNvSpPr/>
          <p:nvPr/>
        </p:nvSpPr>
        <p:spPr>
          <a:xfrm rot="5400000">
            <a:off x="2632759" y="4418582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2B66C9-18E4-9F9D-EA78-5A9BD1FF7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772" y="4632121"/>
            <a:ext cx="2076450" cy="1181100"/>
          </a:xfrm>
          <a:prstGeom prst="rect">
            <a:avLst/>
          </a:prstGeom>
        </p:spPr>
      </p:pic>
      <p:sp>
        <p:nvSpPr>
          <p:cNvPr id="14" name="下矢印 17">
            <a:extLst>
              <a:ext uri="{FF2B5EF4-FFF2-40B4-BE49-F238E27FC236}">
                <a16:creationId xmlns:a16="http://schemas.microsoft.com/office/drawing/2014/main" id="{7B1A9837-58B5-8753-9777-FD9482B823CE}"/>
              </a:ext>
            </a:extLst>
          </p:cNvPr>
          <p:cNvSpPr/>
          <p:nvPr/>
        </p:nvSpPr>
        <p:spPr>
          <a:xfrm rot="16200000">
            <a:off x="3805702" y="5209940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BCCCC3B-1B36-B6DC-CF59-C5C1C46BD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170" y="4063374"/>
            <a:ext cx="2466975" cy="1952625"/>
          </a:xfrm>
          <a:prstGeom prst="rect">
            <a:avLst/>
          </a:prstGeom>
        </p:spPr>
      </p:pic>
      <p:sp>
        <p:nvSpPr>
          <p:cNvPr id="15" name="下矢印 17">
            <a:extLst>
              <a:ext uri="{FF2B5EF4-FFF2-40B4-BE49-F238E27FC236}">
                <a16:creationId xmlns:a16="http://schemas.microsoft.com/office/drawing/2014/main" id="{7FFCAB92-823A-F01C-7260-AC37EB564920}"/>
              </a:ext>
            </a:extLst>
          </p:cNvPr>
          <p:cNvSpPr/>
          <p:nvPr/>
        </p:nvSpPr>
        <p:spPr>
          <a:xfrm rot="16200000">
            <a:off x="7492053" y="5209939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78334A-3E47-FFC5-545D-B6A64872E985}"/>
              </a:ext>
            </a:extLst>
          </p:cNvPr>
          <p:cNvSpPr/>
          <p:nvPr/>
        </p:nvSpPr>
        <p:spPr>
          <a:xfrm>
            <a:off x="7315950" y="3545781"/>
            <a:ext cx="440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 </a:t>
            </a:r>
            <a:r>
              <a:rPr lang="ja-JP" altLang="en-US" dirty="0"/>
              <a:t>ホーム」＞「閉じて適用」をクリック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79270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0DB85965-DB39-9E86-C2DB-C452D18C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47" y="1134241"/>
            <a:ext cx="5210905" cy="557981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E58332-4311-4C4D-FEA7-6CBB50AC7824}"/>
              </a:ext>
            </a:extLst>
          </p:cNvPr>
          <p:cNvSpPr/>
          <p:nvPr/>
        </p:nvSpPr>
        <p:spPr>
          <a:xfrm>
            <a:off x="662581" y="583230"/>
            <a:ext cx="1205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21</a:t>
            </a:r>
            <a:r>
              <a:rPr lang="ja-JP" altLang="en-US" dirty="0"/>
              <a:t>．　　　</a:t>
            </a:r>
            <a:r>
              <a:rPr lang="en-US" altLang="ja-JP" dirty="0"/>
              <a:t>(</a:t>
            </a:r>
            <a:r>
              <a:rPr lang="ja-JP" altLang="en-US" dirty="0"/>
              <a:t>モデル</a:t>
            </a:r>
            <a:r>
              <a:rPr lang="en-US" altLang="ja-JP" dirty="0"/>
              <a:t>)</a:t>
            </a:r>
            <a:r>
              <a:rPr lang="ja-JP" altLang="en-US" dirty="0"/>
              <a:t>をクリック＞</a:t>
            </a:r>
            <a:r>
              <a:rPr lang="en-US" altLang="ja-JP" dirty="0"/>
              <a:t>3</a:t>
            </a:r>
            <a:r>
              <a:rPr lang="ja-JP" altLang="en-US" dirty="0"/>
              <a:t>つのテーブルを下図のように移動し、学校名をつなぐ線を右クリック＞削除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6AEE70-4B14-E82A-49F2-81C23B7A132F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.モデリング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6BE26A-6AD6-3CD9-D280-200FFFF1D135}"/>
              </a:ext>
            </a:extLst>
          </p:cNvPr>
          <p:cNvSpPr/>
          <p:nvPr/>
        </p:nvSpPr>
        <p:spPr>
          <a:xfrm>
            <a:off x="777795" y="2950167"/>
            <a:ext cx="37988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13">
            <a:extLst>
              <a:ext uri="{FF2B5EF4-FFF2-40B4-BE49-F238E27FC236}">
                <a16:creationId xmlns:a16="http://schemas.microsoft.com/office/drawing/2014/main" id="{9AA57DE1-D429-7916-2445-9B614AE809F6}"/>
              </a:ext>
            </a:extLst>
          </p:cNvPr>
          <p:cNvSpPr/>
          <p:nvPr/>
        </p:nvSpPr>
        <p:spPr>
          <a:xfrm rot="5400000">
            <a:off x="1193162" y="301408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D7A7EC9-6596-BCA6-F45A-1FCE372BD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34" y="564355"/>
            <a:ext cx="438150" cy="4286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C1DECE1-E707-9FE2-6060-3451EF220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02" y="2365563"/>
            <a:ext cx="4468914" cy="3909207"/>
          </a:xfrm>
          <a:prstGeom prst="rect">
            <a:avLst/>
          </a:prstGeom>
        </p:spPr>
      </p:pic>
      <p:sp>
        <p:nvSpPr>
          <p:cNvPr id="18" name="下矢印 17">
            <a:extLst>
              <a:ext uri="{FF2B5EF4-FFF2-40B4-BE49-F238E27FC236}">
                <a16:creationId xmlns:a16="http://schemas.microsoft.com/office/drawing/2014/main" id="{3AF44D2D-7F91-B823-9949-7233F1B32F85}"/>
              </a:ext>
            </a:extLst>
          </p:cNvPr>
          <p:cNvSpPr/>
          <p:nvPr/>
        </p:nvSpPr>
        <p:spPr>
          <a:xfrm rot="16200000">
            <a:off x="6288857" y="3734086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3">
            <a:extLst>
              <a:ext uri="{FF2B5EF4-FFF2-40B4-BE49-F238E27FC236}">
                <a16:creationId xmlns:a16="http://schemas.microsoft.com/office/drawing/2014/main" id="{41FEA5C3-72F1-D368-62BF-3DE33F13D71A}"/>
              </a:ext>
            </a:extLst>
          </p:cNvPr>
          <p:cNvSpPr/>
          <p:nvPr/>
        </p:nvSpPr>
        <p:spPr>
          <a:xfrm rot="5400000">
            <a:off x="9570456" y="3873298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3485298-238A-ED09-1D3D-1F25322A3009}"/>
              </a:ext>
            </a:extLst>
          </p:cNvPr>
          <p:cNvSpPr/>
          <p:nvPr/>
        </p:nvSpPr>
        <p:spPr>
          <a:xfrm>
            <a:off x="8945362" y="3881343"/>
            <a:ext cx="450059" cy="205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741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CCA0C8-819C-3C89-105E-CEA106CE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69" y="1349360"/>
            <a:ext cx="4857750" cy="421957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E58332-4311-4C4D-FEA7-6CBB50AC7824}"/>
              </a:ext>
            </a:extLst>
          </p:cNvPr>
          <p:cNvSpPr/>
          <p:nvPr/>
        </p:nvSpPr>
        <p:spPr>
          <a:xfrm>
            <a:off x="662581" y="583230"/>
            <a:ext cx="9174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22</a:t>
            </a:r>
            <a:r>
              <a:rPr lang="ja-JP" altLang="en-US" dirty="0"/>
              <a:t>．「</a:t>
            </a:r>
            <a:r>
              <a:rPr lang="en-US" altLang="ja-JP" dirty="0"/>
              <a:t>1_</a:t>
            </a:r>
            <a:r>
              <a:rPr lang="ja-JP" altLang="en-US" dirty="0"/>
              <a:t>みかん」と「</a:t>
            </a:r>
            <a:r>
              <a:rPr lang="en-US" altLang="ja-JP" dirty="0"/>
              <a:t>2_</a:t>
            </a:r>
            <a:r>
              <a:rPr lang="ja-JP" altLang="en-US" dirty="0"/>
              <a:t>出席簿」の「学校名</a:t>
            </a:r>
            <a:r>
              <a:rPr lang="en-US" altLang="ja-JP" dirty="0"/>
              <a:t>+</a:t>
            </a:r>
            <a:r>
              <a:rPr lang="ja-JP" altLang="en-US" dirty="0"/>
              <a:t>出席番号」が線でつながっていない場合</a:t>
            </a:r>
            <a:endParaRPr lang="en-US" altLang="ja-JP" dirty="0"/>
          </a:p>
          <a:p>
            <a:r>
              <a:rPr lang="ja-JP" altLang="en-US" dirty="0"/>
              <a:t>　　　ドラッグしてつなぐ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6AEE70-4B14-E82A-49F2-81C23B7A132F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.モデリング</a:t>
            </a:r>
          </a:p>
        </p:txBody>
      </p:sp>
      <p:sp>
        <p:nvSpPr>
          <p:cNvPr id="9" name="下矢印 13">
            <a:extLst>
              <a:ext uri="{FF2B5EF4-FFF2-40B4-BE49-F238E27FC236}">
                <a16:creationId xmlns:a16="http://schemas.microsoft.com/office/drawing/2014/main" id="{9AA57DE1-D429-7916-2445-9B614AE809F6}"/>
              </a:ext>
            </a:extLst>
          </p:cNvPr>
          <p:cNvSpPr/>
          <p:nvPr/>
        </p:nvSpPr>
        <p:spPr>
          <a:xfrm rot="5400000">
            <a:off x="3616687" y="4146711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E308DBE-29BE-6011-2BA0-FB3592E059C8}"/>
              </a:ext>
            </a:extLst>
          </p:cNvPr>
          <p:cNvCxnSpPr>
            <a:cxnSpLocks/>
          </p:cNvCxnSpPr>
          <p:nvPr/>
        </p:nvCxnSpPr>
        <p:spPr>
          <a:xfrm>
            <a:off x="1879134" y="2290194"/>
            <a:ext cx="453005" cy="1753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E655E519-3C0A-CCBA-48D7-C96D277C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66" y="1349360"/>
            <a:ext cx="4867275" cy="4219575"/>
          </a:xfrm>
          <a:prstGeom prst="rect">
            <a:avLst/>
          </a:prstGeom>
        </p:spPr>
      </p:pic>
      <p:sp>
        <p:nvSpPr>
          <p:cNvPr id="16" name="下矢印 17">
            <a:extLst>
              <a:ext uri="{FF2B5EF4-FFF2-40B4-BE49-F238E27FC236}">
                <a16:creationId xmlns:a16="http://schemas.microsoft.com/office/drawing/2014/main" id="{BC529CD9-F713-7840-DCEE-29BF8DDBBB22}"/>
              </a:ext>
            </a:extLst>
          </p:cNvPr>
          <p:cNvSpPr/>
          <p:nvPr/>
        </p:nvSpPr>
        <p:spPr>
          <a:xfrm rot="16200000">
            <a:off x="5784279" y="2976780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74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E58332-4311-4C4D-FEA7-6CBB50AC7824}"/>
              </a:ext>
            </a:extLst>
          </p:cNvPr>
          <p:cNvSpPr/>
          <p:nvPr/>
        </p:nvSpPr>
        <p:spPr>
          <a:xfrm>
            <a:off x="662581" y="583230"/>
            <a:ext cx="9174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23</a:t>
            </a:r>
            <a:r>
              <a:rPr lang="ja-JP" altLang="en-US" dirty="0"/>
              <a:t>．「</a:t>
            </a:r>
            <a:r>
              <a:rPr lang="en-US" altLang="ja-JP" dirty="0"/>
              <a:t>1_</a:t>
            </a:r>
            <a:r>
              <a:rPr lang="ja-JP" altLang="en-US" dirty="0"/>
              <a:t>みかん」と「</a:t>
            </a:r>
            <a:r>
              <a:rPr lang="en-US" altLang="ja-JP" dirty="0"/>
              <a:t>2_</a:t>
            </a:r>
            <a:r>
              <a:rPr lang="ja-JP" altLang="en-US" dirty="0"/>
              <a:t>出席簿」の「学校名</a:t>
            </a:r>
            <a:r>
              <a:rPr lang="en-US" altLang="ja-JP" dirty="0"/>
              <a:t>+</a:t>
            </a:r>
            <a:r>
              <a:rPr lang="ja-JP" altLang="en-US" dirty="0"/>
              <a:t>出席番号」が点線でつながっている場合</a:t>
            </a:r>
            <a:endParaRPr lang="en-US" altLang="ja-JP" dirty="0"/>
          </a:p>
          <a:p>
            <a:r>
              <a:rPr lang="ja-JP" altLang="en-US" dirty="0"/>
              <a:t>　　「このリレーション</a:t>
            </a:r>
            <a:r>
              <a:rPr lang="en-US" altLang="ja-JP" dirty="0"/>
              <a:t>…</a:t>
            </a:r>
            <a:r>
              <a:rPr lang="ja-JP" altLang="en-US" dirty="0"/>
              <a:t>」をチェックする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6AEE70-4B14-E82A-49F2-81C23B7A132F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.モデリング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15B96B-8F58-F3C0-8C15-F5849D19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654" y="1768859"/>
            <a:ext cx="2133600" cy="4191000"/>
          </a:xfrm>
          <a:prstGeom prst="rect">
            <a:avLst/>
          </a:prstGeom>
        </p:spPr>
      </p:pic>
      <p:sp>
        <p:nvSpPr>
          <p:cNvPr id="11" name="下矢印 13">
            <a:extLst>
              <a:ext uri="{FF2B5EF4-FFF2-40B4-BE49-F238E27FC236}">
                <a16:creationId xmlns:a16="http://schemas.microsoft.com/office/drawing/2014/main" id="{DC4EDAD9-2EC8-5A94-0C3D-83736AC45CE5}"/>
              </a:ext>
            </a:extLst>
          </p:cNvPr>
          <p:cNvSpPr/>
          <p:nvPr/>
        </p:nvSpPr>
        <p:spPr>
          <a:xfrm rot="16200000">
            <a:off x="10353365" y="3332889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90CE69-9EEF-D607-207F-7092E5FC367B}"/>
              </a:ext>
            </a:extLst>
          </p:cNvPr>
          <p:cNvSpPr/>
          <p:nvPr/>
        </p:nvSpPr>
        <p:spPr>
          <a:xfrm>
            <a:off x="9247365" y="128930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点線が実線に変更された</a:t>
            </a:r>
          </a:p>
        </p:txBody>
      </p:sp>
      <p:sp>
        <p:nvSpPr>
          <p:cNvPr id="14" name="下矢印 17">
            <a:extLst>
              <a:ext uri="{FF2B5EF4-FFF2-40B4-BE49-F238E27FC236}">
                <a16:creationId xmlns:a16="http://schemas.microsoft.com/office/drawing/2014/main" id="{960B9F0A-31EC-5F52-2742-EC593123EC85}"/>
              </a:ext>
            </a:extLst>
          </p:cNvPr>
          <p:cNvSpPr/>
          <p:nvPr/>
        </p:nvSpPr>
        <p:spPr>
          <a:xfrm rot="16200000">
            <a:off x="9239252" y="3238936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1C5FBC4-DC27-7611-D2FF-E921A46E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6" y="1300556"/>
            <a:ext cx="4765539" cy="385007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D851353-45FA-0AFA-F255-0381D45D3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011" y="2623261"/>
            <a:ext cx="4825078" cy="4131935"/>
          </a:xfrm>
          <a:prstGeom prst="rect">
            <a:avLst/>
          </a:prstGeom>
        </p:spPr>
      </p:pic>
      <p:sp>
        <p:nvSpPr>
          <p:cNvPr id="9" name="下矢印 13">
            <a:extLst>
              <a:ext uri="{FF2B5EF4-FFF2-40B4-BE49-F238E27FC236}">
                <a16:creationId xmlns:a16="http://schemas.microsoft.com/office/drawing/2014/main" id="{9AA57DE1-D429-7916-2445-9B614AE809F6}"/>
              </a:ext>
            </a:extLst>
          </p:cNvPr>
          <p:cNvSpPr/>
          <p:nvPr/>
        </p:nvSpPr>
        <p:spPr>
          <a:xfrm rot="16200000">
            <a:off x="4197684" y="5842121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6BE26A-6AD6-3CD9-D280-200FFFF1D135}"/>
              </a:ext>
            </a:extLst>
          </p:cNvPr>
          <p:cNvSpPr/>
          <p:nvPr/>
        </p:nvSpPr>
        <p:spPr>
          <a:xfrm>
            <a:off x="4457877" y="5807794"/>
            <a:ext cx="2261705" cy="29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3">
            <a:extLst>
              <a:ext uri="{FF2B5EF4-FFF2-40B4-BE49-F238E27FC236}">
                <a16:creationId xmlns:a16="http://schemas.microsoft.com/office/drawing/2014/main" id="{115981E4-0A63-ED26-5F49-91AD53CDD267}"/>
              </a:ext>
            </a:extLst>
          </p:cNvPr>
          <p:cNvSpPr/>
          <p:nvPr/>
        </p:nvSpPr>
        <p:spPr>
          <a:xfrm rot="16200000">
            <a:off x="661395" y="2731204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4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C2F276F-6C44-7C17-3402-7AEB6248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0" y="1075640"/>
            <a:ext cx="10511504" cy="560613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E58332-4311-4C4D-FEA7-6CBB50AC7824}"/>
              </a:ext>
            </a:extLst>
          </p:cNvPr>
          <p:cNvSpPr/>
          <p:nvPr/>
        </p:nvSpPr>
        <p:spPr>
          <a:xfrm>
            <a:off x="662581" y="583230"/>
            <a:ext cx="1150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24</a:t>
            </a:r>
            <a:r>
              <a:rPr lang="ja-JP" altLang="en-US" dirty="0"/>
              <a:t>．「</a:t>
            </a:r>
            <a:r>
              <a:rPr lang="en-US" altLang="ja-JP" dirty="0"/>
              <a:t>1_</a:t>
            </a:r>
            <a:r>
              <a:rPr lang="ja-JP" altLang="en-US" dirty="0"/>
              <a:t>みかん」の「個数」をクリック、プロパティーの書式設定「データ型」と「書式」を「整数」にする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6AEE70-4B14-E82A-49F2-81C23B7A132F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.モデリング</a:t>
            </a:r>
          </a:p>
        </p:txBody>
      </p:sp>
      <p:sp>
        <p:nvSpPr>
          <p:cNvPr id="9" name="下矢印 13">
            <a:extLst>
              <a:ext uri="{FF2B5EF4-FFF2-40B4-BE49-F238E27FC236}">
                <a16:creationId xmlns:a16="http://schemas.microsoft.com/office/drawing/2014/main" id="{9AA57DE1-D429-7916-2445-9B614AE809F6}"/>
              </a:ext>
            </a:extLst>
          </p:cNvPr>
          <p:cNvSpPr/>
          <p:nvPr/>
        </p:nvSpPr>
        <p:spPr>
          <a:xfrm rot="16200000">
            <a:off x="1190318" y="346332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6BE26A-6AD6-3CD9-D280-200FFFF1D135}"/>
              </a:ext>
            </a:extLst>
          </p:cNvPr>
          <p:cNvSpPr/>
          <p:nvPr/>
        </p:nvSpPr>
        <p:spPr>
          <a:xfrm>
            <a:off x="1554880" y="3448569"/>
            <a:ext cx="1565825" cy="23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3">
            <a:extLst>
              <a:ext uri="{FF2B5EF4-FFF2-40B4-BE49-F238E27FC236}">
                <a16:creationId xmlns:a16="http://schemas.microsoft.com/office/drawing/2014/main" id="{DC4EDAD9-2EC8-5A94-0C3D-83736AC45CE5}"/>
              </a:ext>
            </a:extLst>
          </p:cNvPr>
          <p:cNvSpPr/>
          <p:nvPr/>
        </p:nvSpPr>
        <p:spPr>
          <a:xfrm rot="16200000">
            <a:off x="6686505" y="486178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3">
            <a:extLst>
              <a:ext uri="{FF2B5EF4-FFF2-40B4-BE49-F238E27FC236}">
                <a16:creationId xmlns:a16="http://schemas.microsoft.com/office/drawing/2014/main" id="{FEFD8863-EC17-F79F-F255-8DDB2AB38965}"/>
              </a:ext>
            </a:extLst>
          </p:cNvPr>
          <p:cNvSpPr/>
          <p:nvPr/>
        </p:nvSpPr>
        <p:spPr>
          <a:xfrm rot="16200000">
            <a:off x="6686505" y="5389295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D539618-01F0-76BF-82A7-64825AF8BD85}"/>
              </a:ext>
            </a:extLst>
          </p:cNvPr>
          <p:cNvSpPr/>
          <p:nvPr/>
        </p:nvSpPr>
        <p:spPr>
          <a:xfrm>
            <a:off x="6937013" y="4622378"/>
            <a:ext cx="1988873" cy="1082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87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62581" y="583230"/>
            <a:ext cx="1152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１．ツールバーの「ファイル」をクリックする</a:t>
            </a:r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154116" y="111848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0</a:t>
            </a:r>
            <a:r>
              <a:rPr lang="ja-JP" altLang="en-US" dirty="0"/>
              <a:t>.付録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91" y="1054612"/>
            <a:ext cx="9594826" cy="528912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rot="16200000">
            <a:off x="502839" y="1073540"/>
            <a:ext cx="414232" cy="761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20691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9DE027D-06A2-F39B-F38A-0ED3A4C9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0" y="1075639"/>
            <a:ext cx="10503802" cy="560613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E58332-4311-4C4D-FEA7-6CBB50AC7824}"/>
              </a:ext>
            </a:extLst>
          </p:cNvPr>
          <p:cNvSpPr/>
          <p:nvPr/>
        </p:nvSpPr>
        <p:spPr>
          <a:xfrm>
            <a:off x="662581" y="583230"/>
            <a:ext cx="1116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25</a:t>
            </a:r>
            <a:r>
              <a:rPr lang="ja-JP" altLang="en-US" dirty="0"/>
              <a:t>．「所在地</a:t>
            </a:r>
            <a:r>
              <a:rPr lang="en-US" altLang="ja-JP" dirty="0"/>
              <a:t>1</a:t>
            </a:r>
            <a:r>
              <a:rPr lang="ja-JP" altLang="en-US" dirty="0"/>
              <a:t>」クリック＞プロパティー詳細クリック＞「データカテゴリ」を「州または都道府県」選択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6AEE70-4B14-E82A-49F2-81C23B7A132F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.モデリング</a:t>
            </a:r>
          </a:p>
        </p:txBody>
      </p:sp>
      <p:sp>
        <p:nvSpPr>
          <p:cNvPr id="9" name="下矢印 13">
            <a:extLst>
              <a:ext uri="{FF2B5EF4-FFF2-40B4-BE49-F238E27FC236}">
                <a16:creationId xmlns:a16="http://schemas.microsoft.com/office/drawing/2014/main" id="{9AA57DE1-D429-7916-2445-9B614AE809F6}"/>
              </a:ext>
            </a:extLst>
          </p:cNvPr>
          <p:cNvSpPr/>
          <p:nvPr/>
        </p:nvSpPr>
        <p:spPr>
          <a:xfrm rot="16200000">
            <a:off x="3631516" y="329018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6BE26A-6AD6-3CD9-D280-200FFFF1D135}"/>
              </a:ext>
            </a:extLst>
          </p:cNvPr>
          <p:cNvSpPr/>
          <p:nvPr/>
        </p:nvSpPr>
        <p:spPr>
          <a:xfrm>
            <a:off x="3957568" y="3311900"/>
            <a:ext cx="1565825" cy="23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3">
            <a:extLst>
              <a:ext uri="{FF2B5EF4-FFF2-40B4-BE49-F238E27FC236}">
                <a16:creationId xmlns:a16="http://schemas.microsoft.com/office/drawing/2014/main" id="{DC4EDAD9-2EC8-5A94-0C3D-83736AC45CE5}"/>
              </a:ext>
            </a:extLst>
          </p:cNvPr>
          <p:cNvSpPr/>
          <p:nvPr/>
        </p:nvSpPr>
        <p:spPr>
          <a:xfrm rot="16200000">
            <a:off x="6681101" y="465670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D8EC788-A9CF-75A4-60ED-A9E8B620D847}"/>
              </a:ext>
            </a:extLst>
          </p:cNvPr>
          <p:cNvSpPr/>
          <p:nvPr/>
        </p:nvSpPr>
        <p:spPr>
          <a:xfrm>
            <a:off x="6937013" y="4622378"/>
            <a:ext cx="1988873" cy="23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666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833541-DB9D-FD32-2B31-05FFCB82C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0" y="1075639"/>
            <a:ext cx="10402499" cy="560964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E58332-4311-4C4D-FEA7-6CBB50AC7824}"/>
              </a:ext>
            </a:extLst>
          </p:cNvPr>
          <p:cNvSpPr/>
          <p:nvPr/>
        </p:nvSpPr>
        <p:spPr>
          <a:xfrm>
            <a:off x="662581" y="583230"/>
            <a:ext cx="1023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26</a:t>
            </a:r>
            <a:r>
              <a:rPr lang="ja-JP" altLang="en-US" dirty="0"/>
              <a:t>．「所在地</a:t>
            </a:r>
            <a:r>
              <a:rPr lang="en-US" altLang="ja-JP" dirty="0"/>
              <a:t>1</a:t>
            </a:r>
            <a:r>
              <a:rPr lang="ja-JP" altLang="en-US" dirty="0"/>
              <a:t>」クリック＞プロパティー詳細クリック＞「データカテゴリ」を「市区町村」選択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6AEE70-4B14-E82A-49F2-81C23B7A132F}"/>
              </a:ext>
            </a:extLst>
          </p:cNvPr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.モデリング</a:t>
            </a:r>
          </a:p>
        </p:txBody>
      </p:sp>
      <p:sp>
        <p:nvSpPr>
          <p:cNvPr id="9" name="下矢印 13">
            <a:extLst>
              <a:ext uri="{FF2B5EF4-FFF2-40B4-BE49-F238E27FC236}">
                <a16:creationId xmlns:a16="http://schemas.microsoft.com/office/drawing/2014/main" id="{9AA57DE1-D429-7916-2445-9B614AE809F6}"/>
              </a:ext>
            </a:extLst>
          </p:cNvPr>
          <p:cNvSpPr/>
          <p:nvPr/>
        </p:nvSpPr>
        <p:spPr>
          <a:xfrm rot="16200000">
            <a:off x="3639906" y="341911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6BE26A-6AD6-3CD9-D280-200FFFF1D135}"/>
              </a:ext>
            </a:extLst>
          </p:cNvPr>
          <p:cNvSpPr/>
          <p:nvPr/>
        </p:nvSpPr>
        <p:spPr>
          <a:xfrm>
            <a:off x="3957568" y="3429000"/>
            <a:ext cx="1565825" cy="23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3">
            <a:extLst>
              <a:ext uri="{FF2B5EF4-FFF2-40B4-BE49-F238E27FC236}">
                <a16:creationId xmlns:a16="http://schemas.microsoft.com/office/drawing/2014/main" id="{DC4EDAD9-2EC8-5A94-0C3D-83736AC45CE5}"/>
              </a:ext>
            </a:extLst>
          </p:cNvPr>
          <p:cNvSpPr/>
          <p:nvPr/>
        </p:nvSpPr>
        <p:spPr>
          <a:xfrm rot="16200000">
            <a:off x="6681101" y="465670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D8EC788-A9CF-75A4-60ED-A9E8B620D847}"/>
              </a:ext>
            </a:extLst>
          </p:cNvPr>
          <p:cNvSpPr/>
          <p:nvPr/>
        </p:nvSpPr>
        <p:spPr>
          <a:xfrm>
            <a:off x="6937013" y="4622378"/>
            <a:ext cx="1988873" cy="23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84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66" y="1054612"/>
            <a:ext cx="3144688" cy="330835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27</a:t>
            </a:r>
            <a:r>
              <a:rPr lang="ja-JP" altLang="en-US" dirty="0"/>
              <a:t>．画面左側の　レポート　ボタンを押す</a:t>
            </a:r>
          </a:p>
        </p:txBody>
      </p:sp>
      <p:sp>
        <p:nvSpPr>
          <p:cNvPr id="6" name="下矢印 5"/>
          <p:cNvSpPr/>
          <p:nvPr/>
        </p:nvSpPr>
        <p:spPr>
          <a:xfrm rot="16200000">
            <a:off x="754520" y="2871718"/>
            <a:ext cx="325574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</p:spTree>
    <p:extLst>
      <p:ext uri="{BB962C8B-B14F-4D97-AF65-F5344CB8AC3E}">
        <p14:creationId xmlns:p14="http://schemas.microsoft.com/office/powerpoint/2010/main" val="1980823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62581" y="583230"/>
            <a:ext cx="895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28</a:t>
            </a:r>
            <a:r>
              <a:rPr lang="ja-JP" altLang="en-US" dirty="0"/>
              <a:t>．ページ</a:t>
            </a:r>
            <a:r>
              <a:rPr lang="en-US" altLang="ja-JP" dirty="0"/>
              <a:t>1</a:t>
            </a:r>
            <a:r>
              <a:rPr lang="ja-JP" altLang="en-US" dirty="0"/>
              <a:t>を「説明」に変更、「みかん</a:t>
            </a:r>
            <a:r>
              <a:rPr lang="en-US" altLang="ja-JP" dirty="0"/>
              <a:t>+</a:t>
            </a:r>
            <a:r>
              <a:rPr lang="ja-JP" altLang="en-US" dirty="0"/>
              <a:t>地図」「みかん</a:t>
            </a:r>
            <a:r>
              <a:rPr lang="en-US" altLang="ja-JP" dirty="0"/>
              <a:t>+</a:t>
            </a:r>
            <a:r>
              <a:rPr lang="ja-JP" altLang="en-US" dirty="0"/>
              <a:t>棒グラフ」ページを追加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32981D-DA58-E20C-283E-196B36EEE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9826305" cy="524453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rot="10800000">
            <a:off x="1281812" y="6146474"/>
            <a:ext cx="325574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12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585ADF1-68F5-A71C-6F6A-E1B982D6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10280672" cy="546796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759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29</a:t>
            </a:r>
            <a:r>
              <a:rPr lang="ja-JP" altLang="en-US" dirty="0"/>
              <a:t>．視覚化のスライサーをクリック＞フィールドに「学校名」を入れる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F7055936-E33B-1F06-58C9-76A56769A70A}"/>
              </a:ext>
            </a:extLst>
          </p:cNvPr>
          <p:cNvSpPr/>
          <p:nvPr/>
        </p:nvSpPr>
        <p:spPr>
          <a:xfrm rot="16200000">
            <a:off x="7947630" y="3992935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3FB60F-3519-07BD-CB3B-50AA1CEC3BAC}"/>
              </a:ext>
            </a:extLst>
          </p:cNvPr>
          <p:cNvSpPr/>
          <p:nvPr/>
        </p:nvSpPr>
        <p:spPr>
          <a:xfrm>
            <a:off x="8217438" y="3932684"/>
            <a:ext cx="339334" cy="29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3">
            <a:extLst>
              <a:ext uri="{FF2B5EF4-FFF2-40B4-BE49-F238E27FC236}">
                <a16:creationId xmlns:a16="http://schemas.microsoft.com/office/drawing/2014/main" id="{ADBD5046-E1D4-B4BD-2A5F-5B854FF169A1}"/>
              </a:ext>
            </a:extLst>
          </p:cNvPr>
          <p:cNvSpPr/>
          <p:nvPr/>
        </p:nvSpPr>
        <p:spPr>
          <a:xfrm rot="16200000">
            <a:off x="7947630" y="4842729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C65579-31E0-ECF3-B29F-0F5D9CCAC6CA}"/>
              </a:ext>
            </a:extLst>
          </p:cNvPr>
          <p:cNvSpPr/>
          <p:nvPr/>
        </p:nvSpPr>
        <p:spPr>
          <a:xfrm>
            <a:off x="8217437" y="4680703"/>
            <a:ext cx="1371179" cy="54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3">
            <a:extLst>
              <a:ext uri="{FF2B5EF4-FFF2-40B4-BE49-F238E27FC236}">
                <a16:creationId xmlns:a16="http://schemas.microsoft.com/office/drawing/2014/main" id="{546F61C6-FB63-C8D0-6533-B1811BC0590E}"/>
              </a:ext>
            </a:extLst>
          </p:cNvPr>
          <p:cNvSpPr/>
          <p:nvPr/>
        </p:nvSpPr>
        <p:spPr>
          <a:xfrm rot="16200000">
            <a:off x="9533737" y="305727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953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213A4C8-61F2-E250-006F-010125F4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8928725" cy="547438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036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30</a:t>
            </a:r>
            <a:r>
              <a:rPr lang="ja-JP" altLang="en-US" dirty="0"/>
              <a:t>．視覚化の　　をクリック＞ビジュアル＞スライサーの設定＞オプション＞方向＞「横」にする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F7055936-E33B-1F06-58C9-76A56769A70A}"/>
              </a:ext>
            </a:extLst>
          </p:cNvPr>
          <p:cNvSpPr/>
          <p:nvPr/>
        </p:nvSpPr>
        <p:spPr>
          <a:xfrm rot="16200000">
            <a:off x="8430390" y="275176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3FB60F-3519-07BD-CB3B-50AA1CEC3BAC}"/>
              </a:ext>
            </a:extLst>
          </p:cNvPr>
          <p:cNvSpPr/>
          <p:nvPr/>
        </p:nvSpPr>
        <p:spPr>
          <a:xfrm>
            <a:off x="8733359" y="2722538"/>
            <a:ext cx="339334" cy="29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3">
            <a:extLst>
              <a:ext uri="{FF2B5EF4-FFF2-40B4-BE49-F238E27FC236}">
                <a16:creationId xmlns:a16="http://schemas.microsoft.com/office/drawing/2014/main" id="{ADBD5046-E1D4-B4BD-2A5F-5B854FF169A1}"/>
              </a:ext>
            </a:extLst>
          </p:cNvPr>
          <p:cNvSpPr/>
          <p:nvPr/>
        </p:nvSpPr>
        <p:spPr>
          <a:xfrm rot="16200000">
            <a:off x="8018630" y="445350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C65579-31E0-ECF3-B29F-0F5D9CCAC6CA}"/>
              </a:ext>
            </a:extLst>
          </p:cNvPr>
          <p:cNvSpPr/>
          <p:nvPr/>
        </p:nvSpPr>
        <p:spPr>
          <a:xfrm>
            <a:off x="8274541" y="4260599"/>
            <a:ext cx="1293523" cy="54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3">
            <a:extLst>
              <a:ext uri="{FF2B5EF4-FFF2-40B4-BE49-F238E27FC236}">
                <a16:creationId xmlns:a16="http://schemas.microsoft.com/office/drawing/2014/main" id="{546F61C6-FB63-C8D0-6533-B1811BC0590E}"/>
              </a:ext>
            </a:extLst>
          </p:cNvPr>
          <p:cNvSpPr/>
          <p:nvPr/>
        </p:nvSpPr>
        <p:spPr>
          <a:xfrm rot="16200000">
            <a:off x="9533737" y="305727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1024B2-C021-8739-BA05-E4D912D76A05}"/>
              </a:ext>
            </a:extLst>
          </p:cNvPr>
          <p:cNvSpPr/>
          <p:nvPr/>
        </p:nvSpPr>
        <p:spPr>
          <a:xfrm>
            <a:off x="8217438" y="3386184"/>
            <a:ext cx="1069176" cy="606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0DB70B-4DA9-C7A9-1209-28DCB00B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14" y="559940"/>
            <a:ext cx="4095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15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62581" y="583230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31</a:t>
            </a:r>
            <a:r>
              <a:rPr lang="ja-JP" altLang="en-US" dirty="0"/>
              <a:t>．スライサーのサイズを調整する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3B7E2F8-CECC-7189-BC78-D0E949AB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62" y="1421747"/>
            <a:ext cx="3486150" cy="80962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F78059C-E940-EE15-A690-57F7EF71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506" y="1395158"/>
            <a:ext cx="1476375" cy="1647825"/>
          </a:xfrm>
          <a:prstGeom prst="rect">
            <a:avLst/>
          </a:prstGeom>
        </p:spPr>
      </p:pic>
      <p:sp>
        <p:nvSpPr>
          <p:cNvPr id="20" name="下矢印 17">
            <a:extLst>
              <a:ext uri="{FF2B5EF4-FFF2-40B4-BE49-F238E27FC236}">
                <a16:creationId xmlns:a16="http://schemas.microsoft.com/office/drawing/2014/main" id="{1C50B10E-E879-2139-6401-B805B5B64B8B}"/>
              </a:ext>
            </a:extLst>
          </p:cNvPr>
          <p:cNvSpPr/>
          <p:nvPr/>
        </p:nvSpPr>
        <p:spPr>
          <a:xfrm rot="16200000">
            <a:off x="3722302" y="1636495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902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62581" y="583230"/>
            <a:ext cx="7340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32</a:t>
            </a:r>
            <a:r>
              <a:rPr lang="ja-JP" altLang="en-US" dirty="0"/>
              <a:t>．スライサーのサイズを調整して、コピー＆ペーストで４こ並べる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/>
              <a:t>4.</a:t>
            </a:r>
            <a:r>
              <a:rPr lang="ja-JP" altLang="en-US" dirty="0"/>
              <a:t>レポート作成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F78059C-E940-EE15-A690-57F7EF71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06" y="1395158"/>
            <a:ext cx="1476375" cy="1647825"/>
          </a:xfrm>
          <a:prstGeom prst="rect">
            <a:avLst/>
          </a:prstGeom>
        </p:spPr>
      </p:pic>
      <p:sp>
        <p:nvSpPr>
          <p:cNvPr id="20" name="下矢印 17">
            <a:extLst>
              <a:ext uri="{FF2B5EF4-FFF2-40B4-BE49-F238E27FC236}">
                <a16:creationId xmlns:a16="http://schemas.microsoft.com/office/drawing/2014/main" id="{1C50B10E-E879-2139-6401-B805B5B64B8B}"/>
              </a:ext>
            </a:extLst>
          </p:cNvPr>
          <p:cNvSpPr/>
          <p:nvPr/>
        </p:nvSpPr>
        <p:spPr>
          <a:xfrm rot="16200000">
            <a:off x="3609860" y="1627869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16E417-2098-B81A-34E3-B675DD57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79" y="1395158"/>
            <a:ext cx="77628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9BC9FC6-FA68-EC2A-CB9B-B6784A83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9586823" cy="509892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036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33</a:t>
            </a:r>
            <a:r>
              <a:rPr lang="ja-JP" altLang="en-US" dirty="0"/>
              <a:t>．各スライサーをクリックして、フィールドに上から「性別」「高低」「大きさ」に入れ替える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</p:spTree>
    <p:extLst>
      <p:ext uri="{BB962C8B-B14F-4D97-AF65-F5344CB8AC3E}">
        <p14:creationId xmlns:p14="http://schemas.microsoft.com/office/powerpoint/2010/main" val="1949644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1D0B553-8D3D-39EC-FE80-22BAECBD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10280672" cy="546796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759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34</a:t>
            </a:r>
            <a:r>
              <a:rPr lang="ja-JP" altLang="en-US" dirty="0"/>
              <a:t>．円グラフをクリックし、凡例：「大きさ」、値：「個数」を入れる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ADF2C889-2CCB-88D4-4D85-5C02BE1ECBC2}"/>
              </a:ext>
            </a:extLst>
          </p:cNvPr>
          <p:cNvSpPr/>
          <p:nvPr/>
        </p:nvSpPr>
        <p:spPr>
          <a:xfrm rot="16200000">
            <a:off x="7976685" y="486456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298B43-C487-87E1-9658-57AACEF900CF}"/>
              </a:ext>
            </a:extLst>
          </p:cNvPr>
          <p:cNvSpPr/>
          <p:nvPr/>
        </p:nvSpPr>
        <p:spPr>
          <a:xfrm>
            <a:off x="8232596" y="4671658"/>
            <a:ext cx="1339243" cy="1131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502675DC-B937-C168-D80B-EDC9E0C06FED}"/>
              </a:ext>
            </a:extLst>
          </p:cNvPr>
          <p:cNvSpPr/>
          <p:nvPr/>
        </p:nvSpPr>
        <p:spPr>
          <a:xfrm rot="16200000">
            <a:off x="7946123" y="5420494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3">
            <a:extLst>
              <a:ext uri="{FF2B5EF4-FFF2-40B4-BE49-F238E27FC236}">
                <a16:creationId xmlns:a16="http://schemas.microsoft.com/office/drawing/2014/main" id="{801627C3-5897-4DE6-A1BF-52BAA07D175A}"/>
              </a:ext>
            </a:extLst>
          </p:cNvPr>
          <p:cNvSpPr/>
          <p:nvPr/>
        </p:nvSpPr>
        <p:spPr>
          <a:xfrm rot="16200000">
            <a:off x="8646306" y="3532681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100BED-39BF-9FC9-392A-3B9FB3D58F95}"/>
              </a:ext>
            </a:extLst>
          </p:cNvPr>
          <p:cNvSpPr/>
          <p:nvPr/>
        </p:nvSpPr>
        <p:spPr>
          <a:xfrm>
            <a:off x="8902218" y="3498353"/>
            <a:ext cx="283728" cy="290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78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62581" y="583230"/>
            <a:ext cx="1152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２．「オプションと設定」をクリックし、「オプション」を選択する。</a:t>
            </a:r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91" y="1054612"/>
            <a:ext cx="9351296" cy="5137182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rot="5400000">
            <a:off x="4330824" y="1635244"/>
            <a:ext cx="414232" cy="761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8" name="正方形/長方形 7"/>
          <p:cNvSpPr/>
          <p:nvPr/>
        </p:nvSpPr>
        <p:spPr>
          <a:xfrm>
            <a:off x="154116" y="111848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0</a:t>
            </a:r>
            <a:r>
              <a:rPr lang="ja-JP" altLang="en-US" dirty="0"/>
              <a:t>.付録</a:t>
            </a:r>
          </a:p>
        </p:txBody>
      </p:sp>
    </p:spTree>
    <p:extLst>
      <p:ext uri="{BB962C8B-B14F-4D97-AF65-F5344CB8AC3E}">
        <p14:creationId xmlns:p14="http://schemas.microsoft.com/office/powerpoint/2010/main" val="2174888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B43149-3909-4516-A7ED-F5820672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80008"/>
            <a:ext cx="10368942" cy="549925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899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35</a:t>
            </a:r>
            <a:r>
              <a:rPr lang="ja-JP" altLang="en-US" dirty="0"/>
              <a:t>．　　をクリックし、🔎に「フォント」入力、フォント</a:t>
            </a:r>
            <a:r>
              <a:rPr lang="en-US" altLang="ja-JP" dirty="0"/>
              <a:t>2</a:t>
            </a:r>
            <a:r>
              <a:rPr lang="ja-JP" altLang="en-US" dirty="0"/>
              <a:t>か所を「</a:t>
            </a:r>
            <a:r>
              <a:rPr lang="en-US" altLang="ja-JP" dirty="0"/>
              <a:t>15</a:t>
            </a:r>
            <a:r>
              <a:rPr lang="ja-JP" altLang="en-US" dirty="0"/>
              <a:t>」に変更する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ADF2C889-2CCB-88D4-4D85-5C02BE1ECBC2}"/>
              </a:ext>
            </a:extLst>
          </p:cNvPr>
          <p:cNvSpPr/>
          <p:nvPr/>
        </p:nvSpPr>
        <p:spPr>
          <a:xfrm rot="16200000">
            <a:off x="8056916" y="3173088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298B43-C487-87E1-9658-57AACEF900CF}"/>
              </a:ext>
            </a:extLst>
          </p:cNvPr>
          <p:cNvSpPr/>
          <p:nvPr/>
        </p:nvSpPr>
        <p:spPr>
          <a:xfrm>
            <a:off x="9102056" y="4228051"/>
            <a:ext cx="486562" cy="218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13">
            <a:extLst>
              <a:ext uri="{FF2B5EF4-FFF2-40B4-BE49-F238E27FC236}">
                <a16:creationId xmlns:a16="http://schemas.microsoft.com/office/drawing/2014/main" id="{502675DC-B937-C168-D80B-EDC9E0C06FED}"/>
              </a:ext>
            </a:extLst>
          </p:cNvPr>
          <p:cNvSpPr/>
          <p:nvPr/>
        </p:nvSpPr>
        <p:spPr>
          <a:xfrm>
            <a:off x="9200217" y="400646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3">
            <a:extLst>
              <a:ext uri="{FF2B5EF4-FFF2-40B4-BE49-F238E27FC236}">
                <a16:creationId xmlns:a16="http://schemas.microsoft.com/office/drawing/2014/main" id="{801627C3-5897-4DE6-A1BF-52BAA07D175A}"/>
              </a:ext>
            </a:extLst>
          </p:cNvPr>
          <p:cNvSpPr/>
          <p:nvPr/>
        </p:nvSpPr>
        <p:spPr>
          <a:xfrm rot="16200000">
            <a:off x="8562416" y="2765041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100BED-39BF-9FC9-392A-3B9FB3D58F95}"/>
              </a:ext>
            </a:extLst>
          </p:cNvPr>
          <p:cNvSpPr/>
          <p:nvPr/>
        </p:nvSpPr>
        <p:spPr>
          <a:xfrm>
            <a:off x="8818328" y="2730713"/>
            <a:ext cx="283728" cy="290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012419-86CA-0250-C4DE-824013346DD3}"/>
              </a:ext>
            </a:extLst>
          </p:cNvPr>
          <p:cNvSpPr/>
          <p:nvPr/>
        </p:nvSpPr>
        <p:spPr>
          <a:xfrm>
            <a:off x="9102056" y="5777992"/>
            <a:ext cx="486562" cy="218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E7ADA555-CDC9-283E-9CEF-0462A49EA024}"/>
              </a:ext>
            </a:extLst>
          </p:cNvPr>
          <p:cNvSpPr/>
          <p:nvPr/>
        </p:nvSpPr>
        <p:spPr>
          <a:xfrm>
            <a:off x="9194335" y="5556408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25B498-B098-80F3-FD0C-768BD1C0102D}"/>
              </a:ext>
            </a:extLst>
          </p:cNvPr>
          <p:cNvSpPr/>
          <p:nvPr/>
        </p:nvSpPr>
        <p:spPr>
          <a:xfrm>
            <a:off x="8353462" y="3138760"/>
            <a:ext cx="1302266" cy="218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6B1095F-C6FA-A038-C3C8-7AAD7F0A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00" y="583230"/>
            <a:ext cx="3524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7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52F821-9429-74FD-C1D3-50CC5180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80008"/>
            <a:ext cx="10360476" cy="549925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036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36</a:t>
            </a:r>
            <a:r>
              <a:rPr lang="ja-JP" altLang="en-US" dirty="0"/>
              <a:t>．マトリックスをクリックし、行：「学校名」、列：「性別」「高低」、値：「個数」を入れる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ADF2C889-2CCB-88D4-4D85-5C02BE1ECBC2}"/>
              </a:ext>
            </a:extLst>
          </p:cNvPr>
          <p:cNvSpPr/>
          <p:nvPr/>
        </p:nvSpPr>
        <p:spPr>
          <a:xfrm rot="16200000">
            <a:off x="8451624" y="4044761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3">
            <a:extLst>
              <a:ext uri="{FF2B5EF4-FFF2-40B4-BE49-F238E27FC236}">
                <a16:creationId xmlns:a16="http://schemas.microsoft.com/office/drawing/2014/main" id="{801627C3-5897-4DE6-A1BF-52BAA07D175A}"/>
              </a:ext>
            </a:extLst>
          </p:cNvPr>
          <p:cNvSpPr/>
          <p:nvPr/>
        </p:nvSpPr>
        <p:spPr>
          <a:xfrm rot="16200000">
            <a:off x="8003559" y="498719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100BED-39BF-9FC9-392A-3B9FB3D58F95}"/>
              </a:ext>
            </a:extLst>
          </p:cNvPr>
          <p:cNvSpPr/>
          <p:nvPr/>
        </p:nvSpPr>
        <p:spPr>
          <a:xfrm>
            <a:off x="8746034" y="3983988"/>
            <a:ext cx="283728" cy="290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012419-86CA-0250-C4DE-824013346DD3}"/>
              </a:ext>
            </a:extLst>
          </p:cNvPr>
          <p:cNvSpPr/>
          <p:nvPr/>
        </p:nvSpPr>
        <p:spPr>
          <a:xfrm>
            <a:off x="8259471" y="4695811"/>
            <a:ext cx="1438201" cy="1780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3">
            <a:extLst>
              <a:ext uri="{FF2B5EF4-FFF2-40B4-BE49-F238E27FC236}">
                <a16:creationId xmlns:a16="http://schemas.microsoft.com/office/drawing/2014/main" id="{08A1253F-5641-13C3-E175-5E17BD5B6BC6}"/>
              </a:ext>
            </a:extLst>
          </p:cNvPr>
          <p:cNvSpPr/>
          <p:nvPr/>
        </p:nvSpPr>
        <p:spPr>
          <a:xfrm rot="16200000">
            <a:off x="7999874" y="5553894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3">
            <a:extLst>
              <a:ext uri="{FF2B5EF4-FFF2-40B4-BE49-F238E27FC236}">
                <a16:creationId xmlns:a16="http://schemas.microsoft.com/office/drawing/2014/main" id="{96A17B89-2431-0D3B-B26D-EEAB0B96BB38}"/>
              </a:ext>
            </a:extLst>
          </p:cNvPr>
          <p:cNvSpPr/>
          <p:nvPr/>
        </p:nvSpPr>
        <p:spPr>
          <a:xfrm rot="16200000">
            <a:off x="7999874" y="622971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320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62581" y="583230"/>
            <a:ext cx="6211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37</a:t>
            </a:r>
            <a:r>
              <a:rPr lang="ja-JP" altLang="en-US" dirty="0"/>
              <a:t>．　　をクリックすると、「高低」の項目が表示される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7" name="下矢印 13">
            <a:extLst>
              <a:ext uri="{FF2B5EF4-FFF2-40B4-BE49-F238E27FC236}">
                <a16:creationId xmlns:a16="http://schemas.microsoft.com/office/drawing/2014/main" id="{ADF2C889-2CCB-88D4-4D85-5C02BE1ECBC2}"/>
              </a:ext>
            </a:extLst>
          </p:cNvPr>
          <p:cNvSpPr/>
          <p:nvPr/>
        </p:nvSpPr>
        <p:spPr>
          <a:xfrm rot="10800000">
            <a:off x="1911328" y="2881007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3B6ED6-465F-6CB9-5358-78DE9E40B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3552825" cy="17526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ABAA4CC-780C-69C7-E38D-6F998BA92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38" y="1059373"/>
            <a:ext cx="2419350" cy="1676400"/>
          </a:xfrm>
          <a:prstGeom prst="rect">
            <a:avLst/>
          </a:prstGeom>
        </p:spPr>
      </p:pic>
      <p:sp>
        <p:nvSpPr>
          <p:cNvPr id="15" name="下矢印 17">
            <a:extLst>
              <a:ext uri="{FF2B5EF4-FFF2-40B4-BE49-F238E27FC236}">
                <a16:creationId xmlns:a16="http://schemas.microsoft.com/office/drawing/2014/main" id="{000557DA-45DA-5CA3-8346-47FB1B823467}"/>
              </a:ext>
            </a:extLst>
          </p:cNvPr>
          <p:cNvSpPr/>
          <p:nvPr/>
        </p:nvSpPr>
        <p:spPr>
          <a:xfrm rot="16200000">
            <a:off x="4477052" y="1562390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100BED-39BF-9FC9-392A-3B9FB3D58F95}"/>
              </a:ext>
            </a:extLst>
          </p:cNvPr>
          <p:cNvSpPr/>
          <p:nvPr/>
        </p:nvSpPr>
        <p:spPr>
          <a:xfrm>
            <a:off x="1911328" y="2516971"/>
            <a:ext cx="283728" cy="290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5676917-132D-C6B2-7570-23E5E37A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31" y="644071"/>
            <a:ext cx="276225" cy="24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660FAB4-BE73-047F-4E73-A3D31B91D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946" y="1229561"/>
            <a:ext cx="1762125" cy="519112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FA5EB4D-6540-D572-EEE1-0935A95A2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946" y="583230"/>
            <a:ext cx="323850" cy="32385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4A41A57-F6C8-44D3-26C3-C5EFC60D6E74}"/>
              </a:ext>
            </a:extLst>
          </p:cNvPr>
          <p:cNvSpPr/>
          <p:nvPr/>
        </p:nvSpPr>
        <p:spPr>
          <a:xfrm>
            <a:off x="8430936" y="583230"/>
            <a:ext cx="406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　　　　をクリック、フォント</a:t>
            </a:r>
            <a:endParaRPr lang="en-US" altLang="ja-JP" dirty="0"/>
          </a:p>
          <a:p>
            <a:r>
              <a:rPr lang="ja-JP" altLang="en-US" dirty="0"/>
              <a:t>　　　</a:t>
            </a:r>
            <a:r>
              <a:rPr lang="en-US" altLang="ja-JP" dirty="0"/>
              <a:t>2</a:t>
            </a:r>
            <a:r>
              <a:rPr lang="ja-JP" altLang="en-US" dirty="0"/>
              <a:t>か所を「</a:t>
            </a:r>
            <a:r>
              <a:rPr lang="en-US" altLang="ja-JP" dirty="0"/>
              <a:t>15</a:t>
            </a:r>
            <a:r>
              <a:rPr lang="ja-JP" altLang="en-US" dirty="0"/>
              <a:t>」にする</a:t>
            </a:r>
            <a:endParaRPr lang="en-US" altLang="ja-JP" dirty="0"/>
          </a:p>
        </p:txBody>
      </p:sp>
      <p:sp>
        <p:nvSpPr>
          <p:cNvPr id="23" name="下矢印 17">
            <a:extLst>
              <a:ext uri="{FF2B5EF4-FFF2-40B4-BE49-F238E27FC236}">
                <a16:creationId xmlns:a16="http://schemas.microsoft.com/office/drawing/2014/main" id="{6DD3B776-C34F-04E3-70F9-E06D30F8D941}"/>
              </a:ext>
            </a:extLst>
          </p:cNvPr>
          <p:cNvSpPr/>
          <p:nvPr/>
        </p:nvSpPr>
        <p:spPr>
          <a:xfrm rot="16200000">
            <a:off x="8210412" y="1562390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8FA2F7D-CA3F-51CB-3199-E6B688AF8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938" y="4122228"/>
            <a:ext cx="2447925" cy="1685925"/>
          </a:xfrm>
          <a:prstGeom prst="rect">
            <a:avLst/>
          </a:prstGeom>
        </p:spPr>
      </p:pic>
      <p:sp>
        <p:nvSpPr>
          <p:cNvPr id="26" name="下矢印 17">
            <a:extLst>
              <a:ext uri="{FF2B5EF4-FFF2-40B4-BE49-F238E27FC236}">
                <a16:creationId xmlns:a16="http://schemas.microsoft.com/office/drawing/2014/main" id="{6C844F8A-F7C9-9E1A-9AB5-A8926C9509D1}"/>
              </a:ext>
            </a:extLst>
          </p:cNvPr>
          <p:cNvSpPr/>
          <p:nvPr/>
        </p:nvSpPr>
        <p:spPr>
          <a:xfrm rot="5400000">
            <a:off x="8285816" y="4626689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957330D-391B-B987-85EF-D59AD54BA1A7}"/>
              </a:ext>
            </a:extLst>
          </p:cNvPr>
          <p:cNvSpPr/>
          <p:nvPr/>
        </p:nvSpPr>
        <p:spPr>
          <a:xfrm>
            <a:off x="4807391" y="364045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文字サイズが大きくなった</a:t>
            </a:r>
          </a:p>
        </p:txBody>
      </p:sp>
    </p:spTree>
    <p:extLst>
      <p:ext uri="{BB962C8B-B14F-4D97-AF65-F5344CB8AC3E}">
        <p14:creationId xmlns:p14="http://schemas.microsoft.com/office/powerpoint/2010/main" val="1586586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D5711EAB-EDC6-71AD-6E48-094B509F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68" y="1049847"/>
            <a:ext cx="6057900" cy="413385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915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38</a:t>
            </a:r>
            <a:r>
              <a:rPr lang="ja-JP" altLang="en-US" dirty="0"/>
              <a:t>．マトリックスを２こ追加</a:t>
            </a:r>
            <a:r>
              <a:rPr lang="en-US" altLang="ja-JP" dirty="0"/>
              <a:t>(</a:t>
            </a:r>
            <a:r>
              <a:rPr lang="ja-JP" altLang="en-US" dirty="0"/>
              <a:t>コピーペースト</a:t>
            </a:r>
            <a:r>
              <a:rPr lang="en-US" altLang="ja-JP" dirty="0"/>
              <a:t>)</a:t>
            </a:r>
            <a:r>
              <a:rPr lang="ja-JP" altLang="en-US" dirty="0"/>
              <a:t>し、行</a:t>
            </a:r>
            <a:r>
              <a:rPr lang="en-US" altLang="ja-JP" dirty="0"/>
              <a:t>/</a:t>
            </a:r>
            <a:r>
              <a:rPr lang="ja-JP" altLang="en-US" dirty="0"/>
              <a:t>列</a:t>
            </a:r>
            <a:r>
              <a:rPr lang="en-US" altLang="ja-JP" dirty="0"/>
              <a:t>/</a:t>
            </a:r>
            <a:r>
              <a:rPr lang="ja-JP" altLang="en-US" dirty="0"/>
              <a:t>値に下図の項目に入れ替える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23" name="下矢印 17">
            <a:extLst>
              <a:ext uri="{FF2B5EF4-FFF2-40B4-BE49-F238E27FC236}">
                <a16:creationId xmlns:a16="http://schemas.microsoft.com/office/drawing/2014/main" id="{6DD3B776-C34F-04E3-70F9-E06D30F8D941}"/>
              </a:ext>
            </a:extLst>
          </p:cNvPr>
          <p:cNvSpPr/>
          <p:nvPr/>
        </p:nvSpPr>
        <p:spPr>
          <a:xfrm rot="16200000">
            <a:off x="6347709" y="2384759"/>
            <a:ext cx="290239" cy="117378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D3ACB08E-E294-8B59-EB83-C57F9D37F267}"/>
              </a:ext>
            </a:extLst>
          </p:cNvPr>
          <p:cNvSpPr/>
          <p:nvPr/>
        </p:nvSpPr>
        <p:spPr>
          <a:xfrm rot="16200000">
            <a:off x="6347709" y="3703228"/>
            <a:ext cx="290239" cy="117378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6AE7D0F-183B-92BD-9296-413E5AE1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04" y="1442119"/>
            <a:ext cx="1781175" cy="2095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FC0B11-86EA-9A1E-5BEF-3AD811D66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679" y="3782212"/>
            <a:ext cx="1752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8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E7B361B-2DB8-FD36-BC77-CEAA95A0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68" y="1049847"/>
            <a:ext cx="9096375" cy="539115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072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39</a:t>
            </a:r>
            <a:r>
              <a:rPr lang="ja-JP" altLang="en-US" dirty="0"/>
              <a:t>．マップをクリックし、場所：「所在地</a:t>
            </a:r>
            <a:r>
              <a:rPr lang="en-US" altLang="ja-JP" dirty="0"/>
              <a:t>2</a:t>
            </a:r>
            <a:r>
              <a:rPr lang="ja-JP" altLang="en-US" dirty="0"/>
              <a:t>」、凡例：「大きさ」、バブル サイズ：「個数」を入れる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12" name="下矢印 13">
            <a:extLst>
              <a:ext uri="{FF2B5EF4-FFF2-40B4-BE49-F238E27FC236}">
                <a16:creationId xmlns:a16="http://schemas.microsoft.com/office/drawing/2014/main" id="{03AE7955-1020-D42E-6619-7D76E11F684F}"/>
              </a:ext>
            </a:extLst>
          </p:cNvPr>
          <p:cNvSpPr/>
          <p:nvPr/>
        </p:nvSpPr>
        <p:spPr>
          <a:xfrm rot="16200000">
            <a:off x="6061671" y="295419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AA0F5527-242C-B243-16AE-D3755B1EE5B9}"/>
              </a:ext>
            </a:extLst>
          </p:cNvPr>
          <p:cNvSpPr/>
          <p:nvPr/>
        </p:nvSpPr>
        <p:spPr>
          <a:xfrm rot="16200000">
            <a:off x="5973423" y="431904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82F30A6-434D-1146-08A6-58547BB84DEF}"/>
              </a:ext>
            </a:extLst>
          </p:cNvPr>
          <p:cNvSpPr/>
          <p:nvPr/>
        </p:nvSpPr>
        <p:spPr>
          <a:xfrm>
            <a:off x="6330914" y="2901809"/>
            <a:ext cx="283728" cy="290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16D1E9-541C-5A32-E1FB-5CF987FC3421}"/>
              </a:ext>
            </a:extLst>
          </p:cNvPr>
          <p:cNvSpPr/>
          <p:nvPr/>
        </p:nvSpPr>
        <p:spPr>
          <a:xfrm>
            <a:off x="6229335" y="4027664"/>
            <a:ext cx="1740206" cy="1316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BE675E-12D1-6F85-59BD-C8F187D9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525" y="5981481"/>
            <a:ext cx="1647825" cy="6762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7151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62581" y="583230"/>
            <a:ext cx="1098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40</a:t>
            </a:r>
            <a:r>
              <a:rPr lang="ja-JP" altLang="en-US" dirty="0"/>
              <a:t>．　　をクリックし、下図「グレースケール」「</a:t>
            </a:r>
            <a:r>
              <a:rPr lang="en-US" altLang="ja-JP" dirty="0"/>
              <a:t>100</a:t>
            </a:r>
            <a:r>
              <a:rPr lang="ja-JP" altLang="en-US" dirty="0"/>
              <a:t>」選択、「カテゴリラベル」にチェック入れいる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138116-02A4-E238-DC13-A4D44523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68" y="1149209"/>
            <a:ext cx="1704975" cy="3505200"/>
          </a:xfrm>
          <a:prstGeom prst="rect">
            <a:avLst/>
          </a:prstGeom>
        </p:spPr>
      </p:pic>
      <p:sp>
        <p:nvSpPr>
          <p:cNvPr id="12" name="下矢印 13">
            <a:extLst>
              <a:ext uri="{FF2B5EF4-FFF2-40B4-BE49-F238E27FC236}">
                <a16:creationId xmlns:a16="http://schemas.microsoft.com/office/drawing/2014/main" id="{03AE7955-1020-D42E-6619-7D76E11F684F}"/>
              </a:ext>
            </a:extLst>
          </p:cNvPr>
          <p:cNvSpPr/>
          <p:nvPr/>
        </p:nvSpPr>
        <p:spPr>
          <a:xfrm rot="16200000">
            <a:off x="1028276" y="1771845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82F30A6-434D-1146-08A6-58547BB84DEF}"/>
              </a:ext>
            </a:extLst>
          </p:cNvPr>
          <p:cNvSpPr/>
          <p:nvPr/>
        </p:nvSpPr>
        <p:spPr>
          <a:xfrm>
            <a:off x="1297518" y="1719461"/>
            <a:ext cx="346723" cy="30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702C47-2E13-1CB8-673F-55D40EF3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79" y="583578"/>
            <a:ext cx="371475" cy="3905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D7576A-3635-7371-7AE3-4076FE37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13" y="1130659"/>
            <a:ext cx="1704975" cy="148590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304D6FF-8650-474E-456A-FDBDCB7D4BA3}"/>
              </a:ext>
            </a:extLst>
          </p:cNvPr>
          <p:cNvSpPr/>
          <p:nvPr/>
        </p:nvSpPr>
        <p:spPr>
          <a:xfrm>
            <a:off x="2654800" y="2136594"/>
            <a:ext cx="633684" cy="363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ED5CAAD-BD74-67C6-6260-77E83EFB152F}"/>
              </a:ext>
            </a:extLst>
          </p:cNvPr>
          <p:cNvSpPr/>
          <p:nvPr/>
        </p:nvSpPr>
        <p:spPr>
          <a:xfrm>
            <a:off x="745761" y="4027665"/>
            <a:ext cx="1007538" cy="191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284623-7F67-CEE2-FB9C-AF713DF67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58" y="1130659"/>
            <a:ext cx="1781175" cy="44767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00368B9-B68D-0763-765D-76103C4BE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014" y="1130659"/>
            <a:ext cx="3034630" cy="4000194"/>
          </a:xfrm>
          <a:prstGeom prst="rect">
            <a:avLst/>
          </a:prstGeom>
        </p:spPr>
      </p:pic>
      <p:sp>
        <p:nvSpPr>
          <p:cNvPr id="21" name="下矢印 17">
            <a:extLst>
              <a:ext uri="{FF2B5EF4-FFF2-40B4-BE49-F238E27FC236}">
                <a16:creationId xmlns:a16="http://schemas.microsoft.com/office/drawing/2014/main" id="{8A31A46E-56D4-C939-6C09-0E826416357B}"/>
              </a:ext>
            </a:extLst>
          </p:cNvPr>
          <p:cNvSpPr/>
          <p:nvPr/>
        </p:nvSpPr>
        <p:spPr>
          <a:xfrm rot="16200000">
            <a:off x="6619949" y="2636509"/>
            <a:ext cx="1416095" cy="7795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13">
            <a:extLst>
              <a:ext uri="{FF2B5EF4-FFF2-40B4-BE49-F238E27FC236}">
                <a16:creationId xmlns:a16="http://schemas.microsoft.com/office/drawing/2014/main" id="{3C0DD5F5-714C-0ADD-F2B7-25000FD56902}"/>
              </a:ext>
            </a:extLst>
          </p:cNvPr>
          <p:cNvSpPr/>
          <p:nvPr/>
        </p:nvSpPr>
        <p:spPr>
          <a:xfrm rot="16200000">
            <a:off x="426803" y="4012872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13">
            <a:extLst>
              <a:ext uri="{FF2B5EF4-FFF2-40B4-BE49-F238E27FC236}">
                <a16:creationId xmlns:a16="http://schemas.microsoft.com/office/drawing/2014/main" id="{6C56218A-C5F6-9240-3EA7-1E8763099872}"/>
              </a:ext>
            </a:extLst>
          </p:cNvPr>
          <p:cNvSpPr/>
          <p:nvPr/>
        </p:nvSpPr>
        <p:spPr>
          <a:xfrm rot="16200000">
            <a:off x="2398889" y="2207463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13">
            <a:extLst>
              <a:ext uri="{FF2B5EF4-FFF2-40B4-BE49-F238E27FC236}">
                <a16:creationId xmlns:a16="http://schemas.microsoft.com/office/drawing/2014/main" id="{E83ECB31-88C9-F448-9076-35FC15BD11DB}"/>
              </a:ext>
            </a:extLst>
          </p:cNvPr>
          <p:cNvSpPr/>
          <p:nvPr/>
        </p:nvSpPr>
        <p:spPr>
          <a:xfrm rot="10800000">
            <a:off x="5925811" y="1524616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DDCEF9A-AAE8-F228-A5F3-F02C1F46B697}"/>
              </a:ext>
            </a:extLst>
          </p:cNvPr>
          <p:cNvSpPr/>
          <p:nvPr/>
        </p:nvSpPr>
        <p:spPr>
          <a:xfrm>
            <a:off x="5866534" y="1208598"/>
            <a:ext cx="346723" cy="30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872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6100793D-ED4A-812F-B378-C748C910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4612"/>
            <a:ext cx="8030981" cy="564485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023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41</a:t>
            </a:r>
            <a:r>
              <a:rPr lang="ja-JP" altLang="en-US" dirty="0"/>
              <a:t>．「みかん</a:t>
            </a:r>
            <a:r>
              <a:rPr lang="en-US" altLang="ja-JP" dirty="0"/>
              <a:t>+</a:t>
            </a:r>
            <a:r>
              <a:rPr lang="ja-JP" altLang="en-US" dirty="0"/>
              <a:t>地図」ページをコピーし「みかん</a:t>
            </a:r>
            <a:r>
              <a:rPr lang="en-US" altLang="ja-JP" dirty="0"/>
              <a:t>+</a:t>
            </a:r>
            <a:r>
              <a:rPr lang="ja-JP" altLang="en-US" dirty="0"/>
              <a:t>棒グラフ」に貼り付け、「同期しません」選択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16" name="下矢印 13">
            <a:extLst>
              <a:ext uri="{FF2B5EF4-FFF2-40B4-BE49-F238E27FC236}">
                <a16:creationId xmlns:a16="http://schemas.microsoft.com/office/drawing/2014/main" id="{9500E929-B479-7DD1-0384-8F01CD55E63D}"/>
              </a:ext>
            </a:extLst>
          </p:cNvPr>
          <p:cNvSpPr/>
          <p:nvPr/>
        </p:nvSpPr>
        <p:spPr>
          <a:xfrm rot="10800000">
            <a:off x="7922209" y="5803388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4BBCB4-0206-239C-E6D7-8D112F97356A}"/>
              </a:ext>
            </a:extLst>
          </p:cNvPr>
          <p:cNvSpPr/>
          <p:nvPr/>
        </p:nvSpPr>
        <p:spPr>
          <a:xfrm>
            <a:off x="7686945" y="5487370"/>
            <a:ext cx="760769" cy="30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762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11A80E-F3A4-B64B-00E1-1C0B7D6B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51862"/>
            <a:ext cx="9175420" cy="564760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003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42</a:t>
            </a:r>
            <a:r>
              <a:rPr lang="ja-JP" altLang="en-US" dirty="0"/>
              <a:t>．マトリックスを</a:t>
            </a:r>
            <a:r>
              <a:rPr lang="en-US" altLang="ja-JP" dirty="0"/>
              <a:t>2</a:t>
            </a:r>
            <a:r>
              <a:rPr lang="ja-JP" altLang="en-US" dirty="0"/>
              <a:t>個コピー＆ペーストし、各々「集合棒グラフ」を押すと棒グラフに変わる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16" name="下矢印 13">
            <a:extLst>
              <a:ext uri="{FF2B5EF4-FFF2-40B4-BE49-F238E27FC236}">
                <a16:creationId xmlns:a16="http://schemas.microsoft.com/office/drawing/2014/main" id="{9500E929-B479-7DD1-0384-8F01CD55E63D}"/>
              </a:ext>
            </a:extLst>
          </p:cNvPr>
          <p:cNvSpPr/>
          <p:nvPr/>
        </p:nvSpPr>
        <p:spPr>
          <a:xfrm rot="10800000">
            <a:off x="9109923" y="3528300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4BBCB4-0206-239C-E6D7-8D112F97356A}"/>
              </a:ext>
            </a:extLst>
          </p:cNvPr>
          <p:cNvSpPr/>
          <p:nvPr/>
        </p:nvSpPr>
        <p:spPr>
          <a:xfrm>
            <a:off x="5123754" y="3274852"/>
            <a:ext cx="1788774" cy="2261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3E5350-3057-0C38-C262-609C9A30C531}"/>
              </a:ext>
            </a:extLst>
          </p:cNvPr>
          <p:cNvSpPr/>
          <p:nvPr/>
        </p:nvSpPr>
        <p:spPr>
          <a:xfrm>
            <a:off x="9109923" y="3133638"/>
            <a:ext cx="277358" cy="295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41551A-4AA6-8E9C-2130-29A1F055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594" y="3133638"/>
            <a:ext cx="2257425" cy="280987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2E4BD2-4F1E-0F2E-B5F6-ADBD19BC5221}"/>
              </a:ext>
            </a:extLst>
          </p:cNvPr>
          <p:cNvSpPr/>
          <p:nvPr/>
        </p:nvSpPr>
        <p:spPr>
          <a:xfrm>
            <a:off x="9725381" y="276430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凡例：「学校名」変更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8679A04-DCF8-2904-88B9-043BB6330019}"/>
              </a:ext>
            </a:extLst>
          </p:cNvPr>
          <p:cNvSpPr/>
          <p:nvPr/>
        </p:nvSpPr>
        <p:spPr>
          <a:xfrm>
            <a:off x="9838001" y="595215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凡例：「高低」変更</a:t>
            </a:r>
          </a:p>
        </p:txBody>
      </p:sp>
      <p:sp>
        <p:nvSpPr>
          <p:cNvPr id="13" name="下矢印 17">
            <a:extLst>
              <a:ext uri="{FF2B5EF4-FFF2-40B4-BE49-F238E27FC236}">
                <a16:creationId xmlns:a16="http://schemas.microsoft.com/office/drawing/2014/main" id="{A9192584-9278-3197-DD42-8F341A575E3F}"/>
              </a:ext>
            </a:extLst>
          </p:cNvPr>
          <p:cNvSpPr/>
          <p:nvPr/>
        </p:nvSpPr>
        <p:spPr>
          <a:xfrm rot="16200000">
            <a:off x="8352972" y="2975757"/>
            <a:ext cx="290239" cy="283539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74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61504A-F006-7D8C-D2DD-25AD85CF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59" y="1318658"/>
            <a:ext cx="3815660" cy="20193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2D711F3-8FDF-9A13-2F75-DD0F0923D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163" y="1318658"/>
            <a:ext cx="3815660" cy="19827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6362B8-5ECB-A99E-7F82-CCF32185E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47" y="3928370"/>
            <a:ext cx="3837972" cy="20193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1F8A59B-E2EB-64E1-9E1C-68D4321E9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163" y="3928370"/>
            <a:ext cx="3837973" cy="2012965"/>
          </a:xfrm>
          <a:prstGeom prst="rect">
            <a:avLst/>
          </a:prstGeom>
        </p:spPr>
      </p:pic>
      <p:sp>
        <p:nvSpPr>
          <p:cNvPr id="10" name="下矢印 17">
            <a:extLst>
              <a:ext uri="{FF2B5EF4-FFF2-40B4-BE49-F238E27FC236}">
                <a16:creationId xmlns:a16="http://schemas.microsoft.com/office/drawing/2014/main" id="{5A0C421C-339A-1537-3A63-626855143CB4}"/>
              </a:ext>
            </a:extLst>
          </p:cNvPr>
          <p:cNvSpPr/>
          <p:nvPr/>
        </p:nvSpPr>
        <p:spPr>
          <a:xfrm rot="16200000">
            <a:off x="5371621" y="2119947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7">
            <a:extLst>
              <a:ext uri="{FF2B5EF4-FFF2-40B4-BE49-F238E27FC236}">
                <a16:creationId xmlns:a16="http://schemas.microsoft.com/office/drawing/2014/main" id="{E2F93E61-04D9-B7C7-4230-4559BEB969BE}"/>
              </a:ext>
            </a:extLst>
          </p:cNvPr>
          <p:cNvSpPr/>
          <p:nvPr/>
        </p:nvSpPr>
        <p:spPr>
          <a:xfrm rot="16200000">
            <a:off x="5371621" y="4744788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376EC43-FAFA-3B5C-4685-A7410FFAFC53}"/>
              </a:ext>
            </a:extLst>
          </p:cNvPr>
          <p:cNvSpPr/>
          <p:nvPr/>
        </p:nvSpPr>
        <p:spPr>
          <a:xfrm>
            <a:off x="662581" y="58323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43</a:t>
            </a:r>
            <a:r>
              <a:rPr lang="ja-JP" altLang="en-US" dirty="0"/>
              <a:t>．ファイル追加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9547A45-DE1A-AF68-F3DD-A3DB89AC294F}"/>
              </a:ext>
            </a:extLst>
          </p:cNvPr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</p:spTree>
    <p:extLst>
      <p:ext uri="{BB962C8B-B14F-4D97-AF65-F5344CB8AC3E}">
        <p14:creationId xmlns:p14="http://schemas.microsoft.com/office/powerpoint/2010/main" val="1673780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2A0045F-5B22-9026-5D43-3BD8A1D9F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74"/>
          <a:stretch/>
        </p:blipFill>
        <p:spPr>
          <a:xfrm>
            <a:off x="381740" y="996425"/>
            <a:ext cx="5495278" cy="4865149"/>
          </a:xfrm>
          <a:prstGeom prst="rect">
            <a:avLst/>
          </a:prstGeom>
        </p:spPr>
      </p:pic>
      <p:sp>
        <p:nvSpPr>
          <p:cNvPr id="8" name="下矢印 13">
            <a:extLst>
              <a:ext uri="{FF2B5EF4-FFF2-40B4-BE49-F238E27FC236}">
                <a16:creationId xmlns:a16="http://schemas.microsoft.com/office/drawing/2014/main" id="{12E1585B-AFD8-2501-4AEF-69B13F959AFB}"/>
              </a:ext>
            </a:extLst>
          </p:cNvPr>
          <p:cNvSpPr/>
          <p:nvPr/>
        </p:nvSpPr>
        <p:spPr>
          <a:xfrm>
            <a:off x="5051295" y="1210798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3FAE320-B940-F08D-1E46-4858E4E9065C}"/>
              </a:ext>
            </a:extLst>
          </p:cNvPr>
          <p:cNvSpPr/>
          <p:nvPr/>
        </p:nvSpPr>
        <p:spPr>
          <a:xfrm>
            <a:off x="5021906" y="1432382"/>
            <a:ext cx="349019" cy="547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07F7BA1-B48D-CF4C-59E8-DD422F14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30" y="996425"/>
            <a:ext cx="5564083" cy="5084780"/>
          </a:xfrm>
          <a:prstGeom prst="rect">
            <a:avLst/>
          </a:prstGeom>
        </p:spPr>
      </p:pic>
      <p:sp>
        <p:nvSpPr>
          <p:cNvPr id="12" name="下矢印 17">
            <a:extLst>
              <a:ext uri="{FF2B5EF4-FFF2-40B4-BE49-F238E27FC236}">
                <a16:creationId xmlns:a16="http://schemas.microsoft.com/office/drawing/2014/main" id="{77CA021F-5375-E3A8-C971-17E041AFA3DB}"/>
              </a:ext>
            </a:extLst>
          </p:cNvPr>
          <p:cNvSpPr/>
          <p:nvPr/>
        </p:nvSpPr>
        <p:spPr>
          <a:xfrm rot="16200000">
            <a:off x="5366173" y="3279968"/>
            <a:ext cx="1416095" cy="29805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3">
            <a:extLst>
              <a:ext uri="{FF2B5EF4-FFF2-40B4-BE49-F238E27FC236}">
                <a16:creationId xmlns:a16="http://schemas.microsoft.com/office/drawing/2014/main" id="{EFE31A2E-896D-9D34-CA23-713A2511A8DE}"/>
              </a:ext>
            </a:extLst>
          </p:cNvPr>
          <p:cNvSpPr/>
          <p:nvPr/>
        </p:nvSpPr>
        <p:spPr>
          <a:xfrm>
            <a:off x="8632857" y="2101430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507B495B-A79A-75DA-BE6F-F0C661B5AD43}"/>
              </a:ext>
            </a:extLst>
          </p:cNvPr>
          <p:cNvSpPr/>
          <p:nvPr/>
        </p:nvSpPr>
        <p:spPr>
          <a:xfrm>
            <a:off x="10681169" y="3134674"/>
            <a:ext cx="290239" cy="221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44E8F4-C111-38FD-1D32-6D5A49BCD720}"/>
              </a:ext>
            </a:extLst>
          </p:cNvPr>
          <p:cNvSpPr/>
          <p:nvPr/>
        </p:nvSpPr>
        <p:spPr>
          <a:xfrm>
            <a:off x="662581" y="583230"/>
            <a:ext cx="844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44</a:t>
            </a:r>
            <a:r>
              <a:rPr lang="ja-JP" altLang="en-US" dirty="0"/>
              <a:t>．更新ボタン押すと、増えたデータに含まれる、増えた学校</a:t>
            </a:r>
            <a:r>
              <a:rPr lang="en-US" altLang="ja-JP" dirty="0"/>
              <a:t>C</a:t>
            </a:r>
            <a:r>
              <a:rPr lang="ja-JP" altLang="en-US" dirty="0"/>
              <a:t>が追加される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992FC10-B378-7B3E-C889-71DE68B86041}"/>
              </a:ext>
            </a:extLst>
          </p:cNvPr>
          <p:cNvSpPr/>
          <p:nvPr/>
        </p:nvSpPr>
        <p:spPr>
          <a:xfrm>
            <a:off x="154116" y="111848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レポート作成</a:t>
            </a:r>
          </a:p>
        </p:txBody>
      </p:sp>
      <p:sp>
        <p:nvSpPr>
          <p:cNvPr id="17" name="下矢印 13">
            <a:extLst>
              <a:ext uri="{FF2B5EF4-FFF2-40B4-BE49-F238E27FC236}">
                <a16:creationId xmlns:a16="http://schemas.microsoft.com/office/drawing/2014/main" id="{A61EFCDC-5CFC-C7D0-FCCA-40F6CB39D7B4}"/>
              </a:ext>
            </a:extLst>
          </p:cNvPr>
          <p:cNvSpPr/>
          <p:nvPr/>
        </p:nvSpPr>
        <p:spPr>
          <a:xfrm rot="16200000">
            <a:off x="9141505" y="2802931"/>
            <a:ext cx="129414" cy="120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3">
            <a:extLst>
              <a:ext uri="{FF2B5EF4-FFF2-40B4-BE49-F238E27FC236}">
                <a16:creationId xmlns:a16="http://schemas.microsoft.com/office/drawing/2014/main" id="{F82C9F34-27F7-4ECC-9A72-E5ED5F1F47D5}"/>
              </a:ext>
            </a:extLst>
          </p:cNvPr>
          <p:cNvSpPr/>
          <p:nvPr/>
        </p:nvSpPr>
        <p:spPr>
          <a:xfrm rot="16200000">
            <a:off x="9141506" y="3520641"/>
            <a:ext cx="129414" cy="120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05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483CE3A-5216-924B-3D95-0BA05BF9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6" y="1815489"/>
            <a:ext cx="4905958" cy="474723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152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３．「グローバル」＞「セキュリティー」の、</a:t>
            </a:r>
          </a:p>
          <a:p>
            <a:r>
              <a:rPr lang="ja-JP" altLang="en-US" dirty="0"/>
              <a:t>　　「地図と塗り分け地図の画像」＞「地図と塗り分け地図の画像を使用する」の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59368" y="1225039"/>
            <a:ext cx="295465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チェックボックスをつける</a:t>
            </a:r>
          </a:p>
        </p:txBody>
      </p:sp>
      <p:sp>
        <p:nvSpPr>
          <p:cNvPr id="6" name="下矢印 5"/>
          <p:cNvSpPr/>
          <p:nvPr/>
        </p:nvSpPr>
        <p:spPr>
          <a:xfrm rot="16200000">
            <a:off x="3052458" y="3888568"/>
            <a:ext cx="398295" cy="3857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9" name="下矢印 8"/>
          <p:cNvSpPr/>
          <p:nvPr/>
        </p:nvSpPr>
        <p:spPr>
          <a:xfrm rot="16200000">
            <a:off x="1640917" y="3435266"/>
            <a:ext cx="398295" cy="38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0" name="正方形/長方形 9"/>
          <p:cNvSpPr/>
          <p:nvPr/>
        </p:nvSpPr>
        <p:spPr>
          <a:xfrm>
            <a:off x="3513003" y="3789712"/>
            <a:ext cx="2845852" cy="490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4116" y="111848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0</a:t>
            </a:r>
            <a:r>
              <a:rPr lang="ja-JP" altLang="en-US" dirty="0"/>
              <a:t>.付録</a:t>
            </a:r>
          </a:p>
        </p:txBody>
      </p:sp>
    </p:spTree>
    <p:extLst>
      <p:ext uri="{BB962C8B-B14F-4D97-AF65-F5344CB8AC3E}">
        <p14:creationId xmlns:p14="http://schemas.microsoft.com/office/powerpoint/2010/main" val="40595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83" y="1027220"/>
            <a:ext cx="4333875" cy="562927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１．データを取得　＞　詳細　を選ぶ</a:t>
            </a:r>
          </a:p>
        </p:txBody>
      </p:sp>
      <p:sp>
        <p:nvSpPr>
          <p:cNvPr id="6" name="下矢印 5"/>
          <p:cNvSpPr/>
          <p:nvPr/>
        </p:nvSpPr>
        <p:spPr>
          <a:xfrm rot="19864948">
            <a:off x="3332025" y="1223492"/>
            <a:ext cx="325574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5400000">
            <a:off x="4778941" y="6114872"/>
            <a:ext cx="325574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1.データ取得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494812" y="6206810"/>
            <a:ext cx="1158938" cy="325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55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83" y="1027220"/>
            <a:ext cx="4981073" cy="549492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２．フォルダ　＞　接続　を選ぶ</a:t>
            </a:r>
          </a:p>
        </p:txBody>
      </p:sp>
      <p:sp>
        <p:nvSpPr>
          <p:cNvPr id="6" name="下矢印 5"/>
          <p:cNvSpPr/>
          <p:nvPr/>
        </p:nvSpPr>
        <p:spPr>
          <a:xfrm rot="19864948">
            <a:off x="5160825" y="5529484"/>
            <a:ext cx="325574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5400000">
            <a:off x="4820505" y="2698750"/>
            <a:ext cx="325574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1.データ取得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494812" y="2802071"/>
            <a:ext cx="1158938" cy="325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16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4B6689D-A1E1-D834-BF07-26E28526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64" y="3406137"/>
            <a:ext cx="2950257" cy="30327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C25A610-BC98-77DB-0561-A471CEAE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64" y="1065826"/>
            <a:ext cx="5231981" cy="16874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2A35C86-F101-3C90-922C-7E8228D94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99" y="4644150"/>
            <a:ext cx="5331351" cy="169393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1114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３．「参照」を押し、販売データが保存されているフォルダ「</a:t>
            </a:r>
            <a:r>
              <a:rPr lang="en-US" altLang="ja-JP" dirty="0"/>
              <a:t>1_</a:t>
            </a:r>
            <a:r>
              <a:rPr lang="ja-JP" altLang="en-US" dirty="0"/>
              <a:t>みかん」のパスを指定し「</a:t>
            </a:r>
            <a:r>
              <a:rPr lang="en-US" altLang="ja-JP" dirty="0"/>
              <a:t>OK</a:t>
            </a:r>
            <a:r>
              <a:rPr lang="ja-JP" altLang="en-US" dirty="0"/>
              <a:t>」を押す。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1.データ取得</a:t>
            </a:r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A2C0C916-D8B0-CAB2-C4A5-CA82D6AD6601}"/>
              </a:ext>
            </a:extLst>
          </p:cNvPr>
          <p:cNvSpPr/>
          <p:nvPr/>
        </p:nvSpPr>
        <p:spPr>
          <a:xfrm>
            <a:off x="5215688" y="1266675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7">
            <a:extLst>
              <a:ext uri="{FF2B5EF4-FFF2-40B4-BE49-F238E27FC236}">
                <a16:creationId xmlns:a16="http://schemas.microsoft.com/office/drawing/2014/main" id="{2F225A7A-EC87-8D01-163F-F6B3F30C6B41}"/>
              </a:ext>
            </a:extLst>
          </p:cNvPr>
          <p:cNvSpPr/>
          <p:nvPr/>
        </p:nvSpPr>
        <p:spPr>
          <a:xfrm rot="16200000">
            <a:off x="4527611" y="5155934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7">
            <a:extLst>
              <a:ext uri="{FF2B5EF4-FFF2-40B4-BE49-F238E27FC236}">
                <a16:creationId xmlns:a16="http://schemas.microsoft.com/office/drawing/2014/main" id="{199E3407-61EA-9C50-8DA3-9145D6500346}"/>
              </a:ext>
            </a:extLst>
          </p:cNvPr>
          <p:cNvSpPr/>
          <p:nvPr/>
        </p:nvSpPr>
        <p:spPr>
          <a:xfrm>
            <a:off x="2570093" y="2866588"/>
            <a:ext cx="290239" cy="380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9">
            <a:extLst>
              <a:ext uri="{FF2B5EF4-FFF2-40B4-BE49-F238E27FC236}">
                <a16:creationId xmlns:a16="http://schemas.microsoft.com/office/drawing/2014/main" id="{08F5F48A-BA01-EB95-50FE-699A73505C9F}"/>
              </a:ext>
            </a:extLst>
          </p:cNvPr>
          <p:cNvSpPr/>
          <p:nvPr/>
        </p:nvSpPr>
        <p:spPr>
          <a:xfrm>
            <a:off x="9185079" y="5491116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2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DB734AE-156E-7A76-C1EA-0E58E602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1" y="1096598"/>
            <a:ext cx="7962900" cy="402907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62581" y="583230"/>
            <a:ext cx="757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４．「結合▼」の「▼」を押して「結合および読み込み」を選択する。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4116" y="11184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1.データ取得</a:t>
            </a:r>
          </a:p>
        </p:txBody>
      </p:sp>
      <p:sp>
        <p:nvSpPr>
          <p:cNvPr id="10" name="下矢印 9"/>
          <p:cNvSpPr/>
          <p:nvPr/>
        </p:nvSpPr>
        <p:spPr>
          <a:xfrm rot="5400000">
            <a:off x="6876326" y="4829744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E86DFE-0F6F-CD37-D0F4-C1E07F59B36B}"/>
              </a:ext>
            </a:extLst>
          </p:cNvPr>
          <p:cNvSpPr/>
          <p:nvPr/>
        </p:nvSpPr>
        <p:spPr>
          <a:xfrm>
            <a:off x="5327009" y="4874004"/>
            <a:ext cx="1442907" cy="25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9">
            <a:extLst>
              <a:ext uri="{FF2B5EF4-FFF2-40B4-BE49-F238E27FC236}">
                <a16:creationId xmlns:a16="http://schemas.microsoft.com/office/drawing/2014/main" id="{917B13A5-C9A1-DA43-1D33-AD28E3B25F0C}"/>
              </a:ext>
            </a:extLst>
          </p:cNvPr>
          <p:cNvSpPr/>
          <p:nvPr/>
        </p:nvSpPr>
        <p:spPr>
          <a:xfrm>
            <a:off x="5634983" y="4050966"/>
            <a:ext cx="290239" cy="380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06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1350</Words>
  <Application>Microsoft Office PowerPoint</Application>
  <PresentationFormat>ワイド画面</PresentationFormat>
  <Paragraphs>124</Paragraphs>
  <Slides>49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3" baseType="lpstr">
      <vt:lpstr>游ゴシック</vt:lpstr>
      <vt:lpstr>游ゴシック Light</vt:lpstr>
      <vt:lpstr>Arial</vt:lpstr>
      <vt:lpstr>Office テーマ</vt:lpstr>
      <vt:lpstr>Power BI 生データからのレポート作成方法  みかん編</vt:lpstr>
      <vt:lpstr>目次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 0からの作成方法</dc:title>
  <dc:creator>bianchi57</dc:creator>
  <cp:lastModifiedBy>yamagami</cp:lastModifiedBy>
  <cp:revision>532</cp:revision>
  <dcterms:created xsi:type="dcterms:W3CDTF">2021-11-25T04:35:10Z</dcterms:created>
  <dcterms:modified xsi:type="dcterms:W3CDTF">2022-07-03T09:46:08Z</dcterms:modified>
</cp:coreProperties>
</file>